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tags/tag2.xml" ContentType="application/vnd.openxmlformats-officedocument.presentationml.tags+xml"/>
  <Override PartName="/ppt/notesSlides/notesSlide44.xml" ContentType="application/vnd.openxmlformats-officedocument.presentationml.notesSlide+xml"/>
  <Override PartName="/ppt/charts/chart2.xml" ContentType="application/vnd.openxmlformats-officedocument.drawingml.chart+xml"/>
  <Override PartName="/ppt/tags/tag3.xml" ContentType="application/vnd.openxmlformats-officedocument.presentationml.tags+xml"/>
  <Override PartName="/ppt/notesSlides/notesSlide45.xml" ContentType="application/vnd.openxmlformats-officedocument.presentationml.notesSlide+xml"/>
  <Override PartName="/ppt/tags/tag4.xml" ContentType="application/vnd.openxmlformats-officedocument.presentationml.tags+xml"/>
  <Override PartName="/ppt/notesSlides/notesSlide46.xml" ContentType="application/vnd.openxmlformats-officedocument.presentationml.notesSlide+xml"/>
  <Override PartName="/ppt/tags/tag5.xml" ContentType="application/vnd.openxmlformats-officedocument.presentationml.tags+xml"/>
  <Override PartName="/ppt/notesSlides/notesSlide47.xml" ContentType="application/vnd.openxmlformats-officedocument.presentationml.notesSlide+xml"/>
  <Override PartName="/ppt/tags/tag6.xml" ContentType="application/vnd.openxmlformats-officedocument.presentationml.tags+xml"/>
  <Override PartName="/ppt/notesSlides/notesSlide48.xml" ContentType="application/vnd.openxmlformats-officedocument.presentationml.notesSlide+xml"/>
  <Override PartName="/ppt/tags/tag7.xml" ContentType="application/vnd.openxmlformats-officedocument.presentationml.tags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tags/tag8.xml" ContentType="application/vnd.openxmlformats-officedocument.presentationml.tags+xml"/>
  <Override PartName="/ppt/notesSlides/notesSlide53.xml" ContentType="application/vnd.openxmlformats-officedocument.presentationml.notesSlide+xml"/>
  <Override PartName="/ppt/tags/tag9.xml" ContentType="application/vnd.openxmlformats-officedocument.presentationml.tags+xml"/>
  <Override PartName="/ppt/notesSlides/notesSlide54.xml" ContentType="application/vnd.openxmlformats-officedocument.presentationml.notesSlide+xml"/>
  <Override PartName="/ppt/tags/tag10.xml" ContentType="application/vnd.openxmlformats-officedocument.presentationml.tags+xml"/>
  <Override PartName="/ppt/notesSlides/notesSlide55.xml" ContentType="application/vnd.openxmlformats-officedocument.presentationml.notesSlide+xml"/>
  <Override PartName="/ppt/tags/tag11.xml" ContentType="application/vnd.openxmlformats-officedocument.presentationml.tags+xml"/>
  <Override PartName="/ppt/notesSlides/notesSlide56.xml" ContentType="application/vnd.openxmlformats-officedocument.presentationml.notesSlide+xml"/>
  <Override PartName="/ppt/tags/tag12.xml" ContentType="application/vnd.openxmlformats-officedocument.presentationml.tags+xml"/>
  <Override PartName="/ppt/notesSlides/notesSlide57.xml" ContentType="application/vnd.openxmlformats-officedocument.presentationml.notesSlide+xml"/>
  <Override PartName="/ppt/tags/tag13.xml" ContentType="application/vnd.openxmlformats-officedocument.presentationml.tags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60" r:id="rId5"/>
  </p:sldMasterIdLst>
  <p:notesMasterIdLst>
    <p:notesMasterId r:id="rId73"/>
  </p:notesMasterIdLst>
  <p:handoutMasterIdLst>
    <p:handoutMasterId r:id="rId74"/>
  </p:handoutMasterIdLst>
  <p:sldIdLst>
    <p:sldId id="256" r:id="rId6"/>
    <p:sldId id="287" r:id="rId7"/>
    <p:sldId id="288" r:id="rId8"/>
    <p:sldId id="330" r:id="rId9"/>
    <p:sldId id="258" r:id="rId10"/>
    <p:sldId id="367" r:id="rId11"/>
    <p:sldId id="295" r:id="rId12"/>
    <p:sldId id="261" r:id="rId13"/>
    <p:sldId id="293" r:id="rId14"/>
    <p:sldId id="294" r:id="rId15"/>
    <p:sldId id="264" r:id="rId16"/>
    <p:sldId id="359" r:id="rId17"/>
    <p:sldId id="331" r:id="rId18"/>
    <p:sldId id="319" r:id="rId19"/>
    <p:sldId id="271" r:id="rId20"/>
    <p:sldId id="373" r:id="rId21"/>
    <p:sldId id="298" r:id="rId22"/>
    <p:sldId id="279" r:id="rId23"/>
    <p:sldId id="366" r:id="rId24"/>
    <p:sldId id="364" r:id="rId25"/>
    <p:sldId id="365" r:id="rId26"/>
    <p:sldId id="332" r:id="rId27"/>
    <p:sldId id="299" r:id="rId28"/>
    <p:sldId id="300" r:id="rId29"/>
    <p:sldId id="301" r:id="rId30"/>
    <p:sldId id="321" r:id="rId31"/>
    <p:sldId id="370" r:id="rId32"/>
    <p:sldId id="302" r:id="rId33"/>
    <p:sldId id="303" r:id="rId34"/>
    <p:sldId id="305" r:id="rId35"/>
    <p:sldId id="304" r:id="rId36"/>
    <p:sldId id="308" r:id="rId37"/>
    <p:sldId id="309" r:id="rId38"/>
    <p:sldId id="371" r:id="rId39"/>
    <p:sldId id="306" r:id="rId40"/>
    <p:sldId id="334" r:id="rId41"/>
    <p:sldId id="322" r:id="rId42"/>
    <p:sldId id="314" r:id="rId43"/>
    <p:sldId id="320" r:id="rId44"/>
    <p:sldId id="360" r:id="rId45"/>
    <p:sldId id="368" r:id="rId46"/>
    <p:sldId id="323" r:id="rId47"/>
    <p:sldId id="343" r:id="rId48"/>
    <p:sldId id="344" r:id="rId49"/>
    <p:sldId id="345" r:id="rId50"/>
    <p:sldId id="346" r:id="rId51"/>
    <p:sldId id="347" r:id="rId52"/>
    <p:sldId id="348" r:id="rId53"/>
    <p:sldId id="349" r:id="rId54"/>
    <p:sldId id="350" r:id="rId55"/>
    <p:sldId id="351" r:id="rId56"/>
    <p:sldId id="352" r:id="rId57"/>
    <p:sldId id="353" r:id="rId58"/>
    <p:sldId id="354" r:id="rId59"/>
    <p:sldId id="355" r:id="rId60"/>
    <p:sldId id="356" r:id="rId61"/>
    <p:sldId id="357" r:id="rId62"/>
    <p:sldId id="358" r:id="rId63"/>
    <p:sldId id="325" r:id="rId64"/>
    <p:sldId id="369" r:id="rId65"/>
    <p:sldId id="336" r:id="rId66"/>
    <p:sldId id="337" r:id="rId67"/>
    <p:sldId id="338" r:id="rId68"/>
    <p:sldId id="282" r:id="rId69"/>
    <p:sldId id="283" r:id="rId70"/>
    <p:sldId id="284" r:id="rId71"/>
    <p:sldId id="363" r:id="rId72"/>
  </p:sldIdLst>
  <p:sldSz cx="12192000" cy="6858000"/>
  <p:notesSz cx="7010400" cy="9296400"/>
  <p:custDataLst>
    <p:tags r:id="rId75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rin" initials="EF" lastIdx="71" clrIdx="0">
    <p:extLst/>
  </p:cmAuthor>
  <p:cmAuthor id="2" name="Lauren E. Tindall" initials="LET" lastIdx="5" clrIdx="1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63C"/>
    <a:srgbClr val="5A2781"/>
    <a:srgbClr val="008A3E"/>
    <a:srgbClr val="002060"/>
    <a:srgbClr val="DAC2EC"/>
    <a:srgbClr val="CBA9E5"/>
    <a:srgbClr val="DEC8EE"/>
    <a:srgbClr val="FFFFFF"/>
    <a:srgbClr val="9FD8FF"/>
    <a:srgbClr val="CECE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378" autoAdjust="0"/>
    <p:restoredTop sz="83807" autoAdjust="0"/>
  </p:normalViewPr>
  <p:slideViewPr>
    <p:cSldViewPr snapToGrid="0">
      <p:cViewPr varScale="1">
        <p:scale>
          <a:sx n="95" d="100"/>
          <a:sy n="95" d="100"/>
        </p:scale>
        <p:origin x="800" y="72"/>
      </p:cViewPr>
      <p:guideLst>
        <p:guide orient="horz" pos="2160"/>
        <p:guide pos="3840"/>
      </p:guideLst>
    </p:cSldViewPr>
  </p:slideViewPr>
  <p:notesTextViewPr>
    <p:cViewPr>
      <p:scale>
        <a:sx n="80" d="100"/>
        <a:sy n="80" d="100"/>
      </p:scale>
      <p:origin x="0" y="0"/>
    </p:cViewPr>
  </p:notesTextViewPr>
  <p:sorterViewPr>
    <p:cViewPr>
      <p:scale>
        <a:sx n="100" d="100"/>
        <a:sy n="100" d="100"/>
      </p:scale>
      <p:origin x="0" y="9456"/>
    </p:cViewPr>
  </p:sorterViewPr>
  <p:notesViewPr>
    <p:cSldViewPr snapToGrid="0">
      <p:cViewPr>
        <p:scale>
          <a:sx n="85" d="100"/>
          <a:sy n="85" d="100"/>
        </p:scale>
        <p:origin x="-444" y="-72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76" Type="http://schemas.openxmlformats.org/officeDocument/2006/relationships/commentAuthors" Target="commentAuthors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66" Type="http://schemas.openxmlformats.org/officeDocument/2006/relationships/slide" Target="slides/slide61.xml"/><Relationship Id="rId74" Type="http://schemas.openxmlformats.org/officeDocument/2006/relationships/handoutMaster" Target="handoutMasters/handoutMaster1.xml"/><Relationship Id="rId79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61" Type="http://schemas.openxmlformats.org/officeDocument/2006/relationships/slide" Target="slides/slide56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notesMaster" Target="notesMasters/notesMaster1.xml"/><Relationship Id="rId78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77" Type="http://schemas.openxmlformats.org/officeDocument/2006/relationships/presProps" Target="presProps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80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slide" Target="slides/slide65.xml"/><Relationship Id="rId75" Type="http://schemas.openxmlformats.org/officeDocument/2006/relationships/tags" Target="tags/tag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Grading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Weight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Grading Value</c:v>
                </c:pt>
              </c:strCache>
            </c:strRef>
          </c:tx>
          <c:dPt>
            <c:idx val="0"/>
            <c:bubble3D val="0"/>
            <c:spPr>
              <a:solidFill>
                <a:srgbClr val="9FD8FF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rgbClr val="A3D5A3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rgbClr val="DAC2EC"/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0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"/>
              <c:layout/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2000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smtClean="0"/>
                      <a:t>45%</a:t>
                    </a:r>
                    <a:endParaRPr lang="en-US" dirty="0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0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"/>
              <c:layout/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2000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smtClean="0"/>
                      <a:t>15%</a:t>
                    </a:r>
                    <a:endParaRPr lang="en-US" dirty="0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0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Sheet1!$A$2:$A$4</c:f>
              <c:strCache>
                <c:ptCount val="3"/>
                <c:pt idx="0">
                  <c:v>Participation</c:v>
                </c:pt>
                <c:pt idx="1">
                  <c:v>Capstone Skills Assessment</c:v>
                </c:pt>
                <c:pt idx="2">
                  <c:v>Live Digital Assignment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 formatCode="0%">
                  <c:v>0.4</c:v>
                </c:pt>
                <c:pt idx="1">
                  <c:v>0.45</c:v>
                </c:pt>
                <c:pt idx="2">
                  <c:v>0.15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72980952385428333"/>
          <c:y val="0.17353007281898117"/>
          <c:w val="0.26855997640099138"/>
          <c:h val="0.5112565376442831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26"/>
    </mc:Choice>
    <mc:Fallback>
      <c:style val="26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dPt>
            <c:idx val="0"/>
            <c:bubble3D val="0"/>
            <c:spPr>
              <a:solidFill>
                <a:srgbClr val="EA3430"/>
              </a:solidFill>
            </c:spPr>
          </c:dPt>
          <c:dPt>
            <c:idx val="1"/>
            <c:bubble3D val="0"/>
            <c:spPr>
              <a:solidFill>
                <a:srgbClr val="4D9750"/>
              </a:solidFill>
            </c:spPr>
          </c:dPt>
          <c:dPt>
            <c:idx val="2"/>
            <c:bubble3D val="0"/>
            <c:spPr>
              <a:solidFill>
                <a:schemeClr val="accent2"/>
              </a:solidFill>
            </c:spPr>
          </c:dPt>
          <c:dPt>
            <c:idx val="3"/>
            <c:bubble3D val="0"/>
            <c:spPr>
              <a:solidFill>
                <a:srgbClr val="3E6BA3"/>
              </a:solidFill>
            </c:spPr>
          </c:dPt>
          <c:cat>
            <c:numRef>
              <c:f>Sheet1!$A$2:$A$5</c:f>
              <c:numCache>
                <c:formatCode>General</c:formatCode>
                <c:ptCount val="4"/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25</c:v>
                </c:pt>
                <c:pt idx="1">
                  <c:v>25</c:v>
                </c:pt>
                <c:pt idx="2">
                  <c:v>25</c:v>
                </c:pt>
                <c:pt idx="3">
                  <c:v>25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90DAE61-6C91-40C4-BD3D-EC5B57FA1BF4}" type="doc">
      <dgm:prSet loTypeId="urn:microsoft.com/office/officeart/2011/layout/Tab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9361F88-B09D-4992-9A79-BBE08501A3FD}">
      <dgm:prSet phldrT="[Text]"/>
      <dgm:spPr>
        <a:solidFill>
          <a:srgbClr val="FFFA0E"/>
        </a:solidFill>
      </dgm:spPr>
      <dgm:t>
        <a:bodyPr/>
        <a:lstStyle/>
        <a:p>
          <a:r>
            <a:rPr lang="en-US" dirty="0" smtClean="0">
              <a:solidFill>
                <a:srgbClr val="0068AC"/>
              </a:solidFill>
              <a:latin typeface="Arial" panose="020B0604020202020204" pitchFamily="34" charset="0"/>
              <a:cs typeface="Arial" panose="020B0604020202020204" pitchFamily="34" charset="0"/>
            </a:rPr>
            <a:t>Release 1</a:t>
          </a:r>
          <a:endParaRPr lang="en-US" dirty="0">
            <a:solidFill>
              <a:srgbClr val="0068AC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23638DB9-7E98-49B6-9357-DC8209CE1DCC}" type="parTrans" cxnId="{34CB2981-C183-44E8-A8ED-74FEEA58B63E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65D581DB-2334-4E68-9FD8-5D986EB769EF}" type="sibTrans" cxnId="{34CB2981-C183-44E8-A8ED-74FEEA58B63E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2288BD8F-28DF-40B6-8D5A-FE2156798AF8}">
      <dgm:prSet phldrT="[Text]"/>
      <dgm:spPr/>
      <dgm:t>
        <a:bodyPr/>
        <a:lstStyle/>
        <a:p>
          <a:r>
            <a:rPr lang="en-US" dirty="0" smtClean="0">
              <a:latin typeface="Arial" panose="020B0604020202020204" pitchFamily="34" charset="0"/>
              <a:cs typeface="Arial" panose="020B0604020202020204" pitchFamily="34" charset="0"/>
            </a:rPr>
            <a:t> Digital Services in the 21</a:t>
          </a:r>
          <a:r>
            <a:rPr lang="en-US" baseline="30000" dirty="0" smtClean="0">
              <a:latin typeface="Arial" panose="020B0604020202020204" pitchFamily="34" charset="0"/>
              <a:cs typeface="Arial" panose="020B0604020202020204" pitchFamily="34" charset="0"/>
            </a:rPr>
            <a:t>st</a:t>
          </a:r>
          <a:r>
            <a:rPr lang="en-US" dirty="0" smtClean="0">
              <a:latin typeface="Arial" panose="020B0604020202020204" pitchFamily="34" charset="0"/>
              <a:cs typeface="Arial" panose="020B0604020202020204" pitchFamily="34" charset="0"/>
            </a:rPr>
            <a:t> Century Government</a:t>
          </a:r>
          <a:endParaRPr lang="en-US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0AD1390A-AEE8-4258-AC1E-2897E9FCE483}" type="parTrans" cxnId="{D20C2333-E12F-4586-8197-2A84FF374750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A863F124-06BA-48A0-9936-AC8B33FC2021}" type="sibTrans" cxnId="{D20C2333-E12F-4586-8197-2A84FF374750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784FA1B8-96FB-43EB-AB74-D77A21A5E310}">
      <dgm:prSet phldrT="[Text]"/>
      <dgm:spPr>
        <a:solidFill>
          <a:srgbClr val="FFFECD"/>
        </a:solidFill>
      </dgm:spPr>
      <dgm:t>
        <a:bodyPr/>
        <a:lstStyle/>
        <a:p>
          <a:r>
            <a:rPr lang="en-US" dirty="0" smtClean="0">
              <a:latin typeface="Arial" panose="020B0604020202020204" pitchFamily="34" charset="0"/>
              <a:cs typeface="Arial" panose="020B0604020202020204" pitchFamily="34" charset="0"/>
            </a:rPr>
            <a:t>Iteration 1.A: The Digital Services Professional (approximately August 8 – 19)</a:t>
          </a:r>
          <a:endParaRPr lang="en-US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6406013A-C453-432E-8EA3-7A2E076CF7B2}" type="parTrans" cxnId="{745B1E60-8CBA-484C-A31A-7A32003889A3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7351A2D1-73D9-442B-9123-1CCFB6410E4C}" type="sibTrans" cxnId="{745B1E60-8CBA-484C-A31A-7A32003889A3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95DE3FEA-AC82-44E5-AB4B-3D60EBEB200A}">
      <dgm:prSet phldrT="[Text]"/>
      <dgm:spPr>
        <a:solidFill>
          <a:srgbClr val="009644"/>
        </a:solidFill>
      </dgm:spPr>
      <dgm:t>
        <a:bodyPr/>
        <a:lstStyle/>
        <a:p>
          <a:r>
            <a:rPr lang="en-US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Release 2</a:t>
          </a:r>
          <a:endParaRPr lang="en-US" dirty="0">
            <a:solidFill>
              <a:schemeClr val="bg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3259FD45-BDEB-4CA0-B63A-B9EE4661E572}" type="parTrans" cxnId="{04213CCC-EB2F-495B-B2D9-E3375F045F34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4C119710-3105-4D9A-AC43-A26E6659AFF6}" type="sibTrans" cxnId="{04213CCC-EB2F-495B-B2D9-E3375F045F34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4EC952D1-E7E4-41EA-B24C-67448549C25D}">
      <dgm:prSet phldrT="[Text]"/>
      <dgm:spPr/>
      <dgm:t>
        <a:bodyPr/>
        <a:lstStyle/>
        <a:p>
          <a:r>
            <a:rPr lang="en-US" dirty="0" smtClean="0">
              <a:latin typeface="Arial" panose="020B0604020202020204" pitchFamily="34" charset="0"/>
              <a:cs typeface="Arial" panose="020B0604020202020204" pitchFamily="34" charset="0"/>
            </a:rPr>
            <a:t>What Are You Buying? </a:t>
          </a:r>
          <a:endParaRPr lang="en-US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B740C869-4959-4EC5-AA67-8605601BDC6F}" type="parTrans" cxnId="{F4CAEB31-B3F1-49FE-98FF-9C2FB8A46FF2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FFA5E84C-C250-4143-A4F9-1DFC0880D72F}" type="sibTrans" cxnId="{F4CAEB31-B3F1-49FE-98FF-9C2FB8A46FF2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AAA88422-7339-4349-9E2D-71338BA5DBA9}">
      <dgm:prSet phldrT="[Text]"/>
      <dgm:spPr>
        <a:solidFill>
          <a:srgbClr val="CBE7CB"/>
        </a:solidFill>
      </dgm:spPr>
      <dgm:t>
        <a:bodyPr/>
        <a:lstStyle/>
        <a:p>
          <a:r>
            <a:rPr lang="en-US" dirty="0" smtClean="0">
              <a:latin typeface="Arial" panose="020B0604020202020204" pitchFamily="34" charset="0"/>
              <a:cs typeface="Arial" panose="020B0604020202020204" pitchFamily="34" charset="0"/>
            </a:rPr>
            <a:t>Iteration 2.A: Understanding Your Needs and Agency Readiness (approximately September 6 – October 7)</a:t>
          </a:r>
          <a:endParaRPr lang="en-US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11C43D90-A764-4ADB-BFD8-394FA8F4DCD8}" type="parTrans" cxnId="{8E627E03-36F2-4F17-8AF4-6509E03CF413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22B62AC0-87EA-4EAD-B78B-5350145808C7}" type="sibTrans" cxnId="{8E627E03-36F2-4F17-8AF4-6509E03CF413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A2D7EA0A-48D0-45DB-ACB6-CB9D25D527FA}">
      <dgm:prSet phldrT="[Text]"/>
      <dgm:spPr>
        <a:solidFill>
          <a:srgbClr val="0068AC"/>
        </a:solidFill>
      </dgm:spPr>
      <dgm:t>
        <a:bodyPr/>
        <a:lstStyle/>
        <a:p>
          <a:r>
            <a:rPr lang="en-US" dirty="0" smtClean="0">
              <a:latin typeface="Arial" panose="020B0604020202020204" pitchFamily="34" charset="0"/>
              <a:cs typeface="Arial" panose="020B0604020202020204" pitchFamily="34" charset="0"/>
            </a:rPr>
            <a:t>Release 3</a:t>
          </a:r>
          <a:endParaRPr lang="en-US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11F39682-CC3C-4DEF-85F3-524CC6D8E312}" type="parTrans" cxnId="{31435F82-320F-4996-81F0-44CD97C13B48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BC689C64-9FD3-4DFE-BE64-F4205933B37C}" type="sibTrans" cxnId="{31435F82-320F-4996-81F0-44CD97C13B48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99529026-40E7-4DDC-A2D9-1DF4C9308CFF}">
      <dgm:prSet phldrT="[Text]"/>
      <dgm:spPr>
        <a:solidFill>
          <a:srgbClr val="7030A0"/>
        </a:solidFill>
      </dgm:spPr>
      <dgm:t>
        <a:bodyPr/>
        <a:lstStyle/>
        <a:p>
          <a:r>
            <a:rPr lang="en-US" dirty="0" smtClean="0">
              <a:latin typeface="Arial" panose="020B0604020202020204" pitchFamily="34" charset="0"/>
              <a:cs typeface="Arial" panose="020B0604020202020204" pitchFamily="34" charset="0"/>
            </a:rPr>
            <a:t>Release 4</a:t>
          </a:r>
          <a:endParaRPr lang="en-US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F7068140-878A-4E6D-B368-CE35EFBB2BE1}" type="parTrans" cxnId="{05082DF0-D461-4C07-9EE3-42A2BFCA722A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F8A640C0-52F5-4418-93C5-558E4B118B31}" type="sibTrans" cxnId="{05082DF0-D461-4C07-9EE3-42A2BFCA722A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591A2409-F57B-4BDA-87F2-D21ACA2F51A1}">
      <dgm:prSet phldrT="[Text]"/>
      <dgm:spPr/>
      <dgm:t>
        <a:bodyPr/>
        <a:lstStyle/>
        <a:p>
          <a:r>
            <a:rPr lang="en-US" dirty="0" smtClean="0">
              <a:latin typeface="Arial" panose="020B0604020202020204" pitchFamily="34" charset="0"/>
              <a:cs typeface="Arial" panose="020B0604020202020204" pitchFamily="34" charset="0"/>
            </a:rPr>
            <a:t> How Do You Buy?</a:t>
          </a:r>
          <a:endParaRPr lang="en-US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2C6089E3-B09C-4957-9B79-A7DB215F520B}" type="parTrans" cxnId="{051E43AF-38E3-406A-B25A-0C90644A716E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48A5A279-1609-4452-9631-7010BD117F69}" type="sibTrans" cxnId="{051E43AF-38E3-406A-B25A-0C90644A716E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34B0736F-79CE-40F8-AB17-71D935C38733}">
      <dgm:prSet phldrT="[Text]"/>
      <dgm:spPr>
        <a:solidFill>
          <a:srgbClr val="CDEBFF"/>
        </a:solidFill>
      </dgm:spPr>
      <dgm:t>
        <a:bodyPr/>
        <a:lstStyle/>
        <a:p>
          <a:r>
            <a:rPr lang="en-US" dirty="0" smtClean="0">
              <a:latin typeface="Arial" panose="020B0604020202020204" pitchFamily="34" charset="0"/>
              <a:cs typeface="Arial" panose="020B0604020202020204" pitchFamily="34" charset="0"/>
            </a:rPr>
            <a:t>Iteration 3.A: Developing an Acquisition Strategy (approximately October 24 – November 4)</a:t>
          </a:r>
          <a:endParaRPr lang="en-US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9A23D101-3C29-4FB1-B067-1D7F1BE64B5C}" type="parTrans" cxnId="{2D07EB18-4F9E-4CA3-AC6D-6216C19A7A58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F75B7AF2-9007-4F8F-95FD-D572E256E656}" type="sibTrans" cxnId="{2D07EB18-4F9E-4CA3-AC6D-6216C19A7A58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86CF91DD-7EB9-415D-A0C5-5AC03F778576}">
      <dgm:prSet phldrT="[Text]"/>
      <dgm:spPr>
        <a:solidFill>
          <a:srgbClr val="DEC8EE"/>
        </a:solidFill>
      </dgm:spPr>
      <dgm:t>
        <a:bodyPr/>
        <a:lstStyle/>
        <a:p>
          <a:r>
            <a:rPr lang="en-US" dirty="0" smtClean="0">
              <a:latin typeface="Arial" panose="020B0604020202020204" pitchFamily="34" charset="0"/>
              <a:cs typeface="Arial" panose="020B0604020202020204" pitchFamily="34" charset="0"/>
            </a:rPr>
            <a:t>Iteration 4.A: Awarding Digital Service Contracts (approximately November 28 – December 8)</a:t>
          </a:r>
          <a:endParaRPr lang="en-US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28493D90-3257-4E20-98CE-78D08B6CC4CF}" type="parTrans" cxnId="{2718BEAD-E58B-4B6B-B825-A7D89BD3DA82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20E6D50E-EB9E-4368-B2FA-DE789D59689B}" type="sibTrans" cxnId="{2718BEAD-E58B-4B6B-B825-A7D89BD3DA82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E0457EFF-B85B-4930-815D-68EEB1EF16B7}">
      <dgm:prSet phldrT="[Text]"/>
      <dgm:spPr/>
      <dgm:t>
        <a:bodyPr/>
        <a:lstStyle/>
        <a:p>
          <a:r>
            <a:rPr lang="en-US" dirty="0" smtClean="0">
              <a:latin typeface="Arial" panose="020B0604020202020204" pitchFamily="34" charset="0"/>
              <a:cs typeface="Arial" panose="020B0604020202020204" pitchFamily="34" charset="0"/>
            </a:rPr>
            <a:t> Awarding &amp; Administering Digital Service Contracts</a:t>
          </a:r>
          <a:endParaRPr lang="en-US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93828F65-99F7-4C3C-B4B9-AE55EF7151F8}" type="parTrans" cxnId="{45182F01-2D39-47FD-B423-89C9BC416232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F4F21E5C-70E0-431E-AFC6-2B06F785A95C}" type="sibTrans" cxnId="{45182F01-2D39-47FD-B423-89C9BC416232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B29DC48B-A43A-4C5B-A10E-80A3071E2475}">
      <dgm:prSet phldrT="[Text]"/>
      <dgm:spPr>
        <a:solidFill>
          <a:srgbClr val="FFFECD"/>
        </a:solidFill>
      </dgm:spPr>
      <dgm:t>
        <a:bodyPr/>
        <a:lstStyle/>
        <a:p>
          <a:r>
            <a:rPr lang="en-US" dirty="0" smtClean="0">
              <a:latin typeface="Arial" panose="020B0604020202020204" pitchFamily="34" charset="0"/>
              <a:cs typeface="Arial" panose="020B0604020202020204" pitchFamily="34" charset="0"/>
            </a:rPr>
            <a:t>Iteration 1.B: The Digital Services World (approximately August 22 – September 2)</a:t>
          </a:r>
          <a:endParaRPr lang="en-US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3931A989-8F7A-42B3-9A7B-BE1A596DD46F}" type="parTrans" cxnId="{03D43298-FA1F-412E-B8D5-55793110976C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8E488AF5-1A56-45CC-BCDE-FD9FB8D17472}" type="sibTrans" cxnId="{03D43298-FA1F-412E-B8D5-55793110976C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16D94CE2-6DCC-483F-B014-D29AD3CAE708}">
      <dgm:prSet phldrT="[Text]"/>
      <dgm:spPr>
        <a:solidFill>
          <a:srgbClr val="CBE7CB"/>
        </a:solidFill>
      </dgm:spPr>
      <dgm:t>
        <a:bodyPr/>
        <a:lstStyle/>
        <a:p>
          <a:r>
            <a:rPr lang="en-US" dirty="0" smtClean="0">
              <a:latin typeface="Arial" panose="020B0604020202020204" pitchFamily="34" charset="0"/>
              <a:cs typeface="Arial" panose="020B0604020202020204" pitchFamily="34" charset="0"/>
            </a:rPr>
            <a:t>Iteration 2.B: The Digital Services Market (approximately October 11 – October 21)</a:t>
          </a:r>
          <a:endParaRPr lang="en-US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763F57C1-6E73-495D-8813-1B0851B2C8F5}" type="parTrans" cxnId="{B769E089-446B-4529-ADFE-F4F717EE15C0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E44DD4C4-044D-4B1D-816E-8FF53526EB79}" type="sibTrans" cxnId="{B769E089-446B-4529-ADFE-F4F717EE15C0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9676AE39-81DE-483C-854B-69D4E1D2E8F7}">
      <dgm:prSet phldrT="[Text]"/>
      <dgm:spPr>
        <a:solidFill>
          <a:srgbClr val="CDEBFF"/>
        </a:solidFill>
      </dgm:spPr>
      <dgm:t>
        <a:bodyPr/>
        <a:lstStyle/>
        <a:p>
          <a:r>
            <a:rPr lang="en-US" dirty="0" smtClean="0">
              <a:latin typeface="Arial" panose="020B0604020202020204" pitchFamily="34" charset="0"/>
              <a:cs typeface="Arial" panose="020B0604020202020204" pitchFamily="34" charset="0"/>
            </a:rPr>
            <a:t>Iteration 3.B: Acquiring Digital Services (approximately November 7 – November 22)</a:t>
          </a:r>
          <a:endParaRPr lang="en-US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F10CB2EC-4544-412D-A29F-BF6429C9509B}" type="parTrans" cxnId="{CC165618-362B-48E5-8E8A-7856F88F0727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D6C8112-A20B-4B60-9A93-37BE381DB13A}" type="sibTrans" cxnId="{CC165618-362B-48E5-8E8A-7856F88F0727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9E76DB8C-1DCF-42CD-A4A8-41669AC04857}">
      <dgm:prSet phldrT="[Text]"/>
      <dgm:spPr>
        <a:solidFill>
          <a:srgbClr val="DEC8EE"/>
        </a:solidFill>
      </dgm:spPr>
      <dgm:t>
        <a:bodyPr/>
        <a:lstStyle/>
        <a:p>
          <a:r>
            <a:rPr lang="en-US" dirty="0" smtClean="0">
              <a:latin typeface="Arial" panose="020B0604020202020204" pitchFamily="34" charset="0"/>
              <a:cs typeface="Arial" panose="020B0604020202020204" pitchFamily="34" charset="0"/>
            </a:rPr>
            <a:t>Iteration 4.B: Digital Services Delivery (approximately December 12 – December 21)</a:t>
          </a:r>
          <a:endParaRPr lang="en-US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0298E273-0295-481E-9F79-EE5542CEF628}" type="parTrans" cxnId="{269DA816-8945-4DDD-892E-F89231A7857A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86E301E3-3F2F-40A7-ADC3-D3402F3DAE21}" type="sibTrans" cxnId="{269DA816-8945-4DDD-892E-F89231A7857A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713491D7-E0E9-4FC2-870B-9A30BD15AA0F}">
      <dgm:prSet phldrT="[Text]"/>
      <dgm:spPr>
        <a:solidFill>
          <a:srgbClr val="DEC8EE"/>
        </a:solidFill>
      </dgm:spPr>
      <dgm:t>
        <a:bodyPr/>
        <a:lstStyle/>
        <a:p>
          <a:r>
            <a:rPr lang="en-US" dirty="0" smtClean="0">
              <a:latin typeface="Arial" panose="020B0604020202020204" pitchFamily="34" charset="0"/>
              <a:cs typeface="Arial" panose="020B0604020202020204" pitchFamily="34" charset="0"/>
            </a:rPr>
            <a:t>Capstone: January 9-11</a:t>
          </a:r>
          <a:endParaRPr lang="en-US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F3E7DA97-8102-49BE-85C5-FE7F19097B1C}" type="parTrans" cxnId="{D8B09F7D-190B-49D7-847A-11BEA45386DA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C59F1808-0979-40BF-8A63-17E3AC0786DE}" type="sibTrans" cxnId="{D8B09F7D-190B-49D7-847A-11BEA45386DA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88071924-1DEE-4C71-984B-67ED627B8B92}" type="pres">
      <dgm:prSet presAssocID="{190DAE61-6C91-40C4-BD3D-EC5B57FA1BF4}" presName="Name0" presStyleCnt="0">
        <dgm:presLayoutVars>
          <dgm:chMax/>
          <dgm:chPref val="3"/>
          <dgm:dir/>
          <dgm:animOne val="branch"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C994EBBD-127E-4481-810D-80AEC4E95D8A}" type="pres">
      <dgm:prSet presAssocID="{E9361F88-B09D-4992-9A79-BBE08501A3FD}" presName="composite" presStyleCnt="0"/>
      <dgm:spPr/>
    </dgm:pt>
    <dgm:pt modelId="{392B175B-CB4C-4F70-9B51-ED06207B9E82}" type="pres">
      <dgm:prSet presAssocID="{E9361F88-B09D-4992-9A79-BBE08501A3FD}" presName="FirstChild" presStyleLbl="revTx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7A9EF79-E4F9-4F3E-BA06-2A957C5EF84D}" type="pres">
      <dgm:prSet presAssocID="{E9361F88-B09D-4992-9A79-BBE08501A3FD}" presName="Parent" presStyleLbl="alignNode1" presStyleIdx="0" presStyleCnt="4" custLinFactNeighborX="-26210" custLinFactNeighborY="-216">
        <dgm:presLayoutVars>
          <dgm:chMax val="3"/>
          <dgm:chPref val="3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4FFBF25-31DC-46F3-B8BE-2DD065FDA6BC}" type="pres">
      <dgm:prSet presAssocID="{E9361F88-B09D-4992-9A79-BBE08501A3FD}" presName="Accent" presStyleLbl="parChTrans1D1" presStyleIdx="0" presStyleCnt="4"/>
      <dgm:spPr/>
    </dgm:pt>
    <dgm:pt modelId="{3B69AFB6-5801-4F57-ACF3-BA69392E32B2}" type="pres">
      <dgm:prSet presAssocID="{E9361F88-B09D-4992-9A79-BBE08501A3FD}" presName="Child" presStyleLbl="revTx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CE7F0F9-4C71-4C76-BBB0-60477821FFB2}" type="pres">
      <dgm:prSet presAssocID="{65D581DB-2334-4E68-9FD8-5D986EB769EF}" presName="sibTrans" presStyleCnt="0"/>
      <dgm:spPr/>
    </dgm:pt>
    <dgm:pt modelId="{EA384738-C759-4AB9-A06D-02627DA5409E}" type="pres">
      <dgm:prSet presAssocID="{95DE3FEA-AC82-44E5-AB4B-3D60EBEB200A}" presName="composite" presStyleCnt="0"/>
      <dgm:spPr/>
    </dgm:pt>
    <dgm:pt modelId="{713C6FFB-7A86-465C-BD9B-407A6FA8A2F6}" type="pres">
      <dgm:prSet presAssocID="{95DE3FEA-AC82-44E5-AB4B-3D60EBEB200A}" presName="FirstChild" presStyleLbl="revTx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F2DE601-FBEB-413C-82D6-B3BC3132C90F}" type="pres">
      <dgm:prSet presAssocID="{95DE3FEA-AC82-44E5-AB4B-3D60EBEB200A}" presName="Parent" presStyleLbl="alignNode1" presStyleIdx="1" presStyleCnt="4">
        <dgm:presLayoutVars>
          <dgm:chMax val="3"/>
          <dgm:chPref val="3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8AB209A-6114-4BE4-A6ED-ADF33B6639D9}" type="pres">
      <dgm:prSet presAssocID="{95DE3FEA-AC82-44E5-AB4B-3D60EBEB200A}" presName="Accent" presStyleLbl="parChTrans1D1" presStyleIdx="1" presStyleCnt="4"/>
      <dgm:spPr/>
    </dgm:pt>
    <dgm:pt modelId="{5B21E677-29D5-4BEA-A331-D3353D43FC80}" type="pres">
      <dgm:prSet presAssocID="{95DE3FEA-AC82-44E5-AB4B-3D60EBEB200A}" presName="Child" presStyleLbl="revTx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6252912-C7C0-4AE7-9FC3-533B11C77FA6}" type="pres">
      <dgm:prSet presAssocID="{4C119710-3105-4D9A-AC43-A26E6659AFF6}" presName="sibTrans" presStyleCnt="0"/>
      <dgm:spPr/>
    </dgm:pt>
    <dgm:pt modelId="{6A5677E8-0587-4CA1-B03C-F3C26E709382}" type="pres">
      <dgm:prSet presAssocID="{A2D7EA0A-48D0-45DB-ACB6-CB9D25D527FA}" presName="composite" presStyleCnt="0"/>
      <dgm:spPr/>
    </dgm:pt>
    <dgm:pt modelId="{4FFD0F51-09FA-4717-9A73-113323DAE0F0}" type="pres">
      <dgm:prSet presAssocID="{A2D7EA0A-48D0-45DB-ACB6-CB9D25D527FA}" presName="FirstChild" presStyleLbl="revTx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245DD3F-7854-4135-AD72-C79AC58A8165}" type="pres">
      <dgm:prSet presAssocID="{A2D7EA0A-48D0-45DB-ACB6-CB9D25D527FA}" presName="Parent" presStyleLbl="alignNode1" presStyleIdx="2" presStyleCnt="4">
        <dgm:presLayoutVars>
          <dgm:chMax val="3"/>
          <dgm:chPref val="3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9177768-7353-4AA6-B547-AC64167D9453}" type="pres">
      <dgm:prSet presAssocID="{A2D7EA0A-48D0-45DB-ACB6-CB9D25D527FA}" presName="Accent" presStyleLbl="parChTrans1D1" presStyleIdx="2" presStyleCnt="4"/>
      <dgm:spPr/>
    </dgm:pt>
    <dgm:pt modelId="{A5B58292-9B51-44B6-9762-503ADF0DDA74}" type="pres">
      <dgm:prSet presAssocID="{A2D7EA0A-48D0-45DB-ACB6-CB9D25D527FA}" presName="Child" presStyleLbl="revTx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224461A-07C8-4FB9-9796-80EB82498A4A}" type="pres">
      <dgm:prSet presAssocID="{BC689C64-9FD3-4DFE-BE64-F4205933B37C}" presName="sibTrans" presStyleCnt="0"/>
      <dgm:spPr/>
    </dgm:pt>
    <dgm:pt modelId="{A9BC965C-421B-4344-8416-1C5FB71923C4}" type="pres">
      <dgm:prSet presAssocID="{99529026-40E7-4DDC-A2D9-1DF4C9308CFF}" presName="composite" presStyleCnt="0"/>
      <dgm:spPr/>
    </dgm:pt>
    <dgm:pt modelId="{B6B7184F-0E4C-428A-A668-70F9D3851305}" type="pres">
      <dgm:prSet presAssocID="{99529026-40E7-4DDC-A2D9-1DF4C9308CFF}" presName="FirstChild" presStyleLbl="revTx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9391C59-20CA-40BC-B5CC-45CA18C7A183}" type="pres">
      <dgm:prSet presAssocID="{99529026-40E7-4DDC-A2D9-1DF4C9308CFF}" presName="Parent" presStyleLbl="alignNode1" presStyleIdx="3" presStyleCnt="4">
        <dgm:presLayoutVars>
          <dgm:chMax val="3"/>
          <dgm:chPref val="3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429FA22-1D37-4C0C-9D04-A77A9F8CCBB2}" type="pres">
      <dgm:prSet presAssocID="{99529026-40E7-4DDC-A2D9-1DF4C9308CFF}" presName="Accent" presStyleLbl="parChTrans1D1" presStyleIdx="3" presStyleCnt="4"/>
      <dgm:spPr/>
    </dgm:pt>
    <dgm:pt modelId="{9ED2203D-918F-44EC-B247-4F18D1533DFC}" type="pres">
      <dgm:prSet presAssocID="{99529026-40E7-4DDC-A2D9-1DF4C9308CFF}" presName="Child" presStyleLbl="revTx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C165618-362B-48E5-8E8A-7856F88F0727}" srcId="{A2D7EA0A-48D0-45DB-ACB6-CB9D25D527FA}" destId="{9676AE39-81DE-483C-854B-69D4E1D2E8F7}" srcOrd="2" destOrd="0" parTransId="{F10CB2EC-4544-412D-A29F-BF6429C9509B}" sibTransId="{DD6C8112-A20B-4B60-9A93-37BE381DB13A}"/>
    <dgm:cxn modelId="{6D6FD17B-137C-4B2F-B3DF-CA0C639AD781}" type="presOf" srcId="{9E76DB8C-1DCF-42CD-A4A8-41669AC04857}" destId="{9ED2203D-918F-44EC-B247-4F18D1533DFC}" srcOrd="0" destOrd="1" presId="urn:microsoft.com/office/officeart/2011/layout/TabList"/>
    <dgm:cxn modelId="{CFA7ADDE-1085-42DB-A790-C40014F39690}" type="presOf" srcId="{E0457EFF-B85B-4930-815D-68EEB1EF16B7}" destId="{B6B7184F-0E4C-428A-A668-70F9D3851305}" srcOrd="0" destOrd="0" presId="urn:microsoft.com/office/officeart/2011/layout/TabList"/>
    <dgm:cxn modelId="{05082DF0-D461-4C07-9EE3-42A2BFCA722A}" srcId="{190DAE61-6C91-40C4-BD3D-EC5B57FA1BF4}" destId="{99529026-40E7-4DDC-A2D9-1DF4C9308CFF}" srcOrd="3" destOrd="0" parTransId="{F7068140-878A-4E6D-B368-CE35EFBB2BE1}" sibTransId="{F8A640C0-52F5-4418-93C5-558E4B118B31}"/>
    <dgm:cxn modelId="{9B8C60F2-E794-4D1A-B284-C2693A76B454}" type="presOf" srcId="{784FA1B8-96FB-43EB-AB74-D77A21A5E310}" destId="{3B69AFB6-5801-4F57-ACF3-BA69392E32B2}" srcOrd="0" destOrd="0" presId="urn:microsoft.com/office/officeart/2011/layout/TabList"/>
    <dgm:cxn modelId="{D8A973CB-9418-4F12-A087-B29C925DE751}" type="presOf" srcId="{86CF91DD-7EB9-415D-A0C5-5AC03F778576}" destId="{9ED2203D-918F-44EC-B247-4F18D1533DFC}" srcOrd="0" destOrd="0" presId="urn:microsoft.com/office/officeart/2011/layout/TabList"/>
    <dgm:cxn modelId="{745B1E60-8CBA-484C-A31A-7A32003889A3}" srcId="{E9361F88-B09D-4992-9A79-BBE08501A3FD}" destId="{784FA1B8-96FB-43EB-AB74-D77A21A5E310}" srcOrd="1" destOrd="0" parTransId="{6406013A-C453-432E-8EA3-7A2E076CF7B2}" sibTransId="{7351A2D1-73D9-442B-9123-1CCFB6410E4C}"/>
    <dgm:cxn modelId="{4DEDF2C1-6009-4D11-8E6F-A999F581B14A}" type="presOf" srcId="{190DAE61-6C91-40C4-BD3D-EC5B57FA1BF4}" destId="{88071924-1DEE-4C71-984B-67ED627B8B92}" srcOrd="0" destOrd="0" presId="urn:microsoft.com/office/officeart/2011/layout/TabList"/>
    <dgm:cxn modelId="{FB3C1BA3-DABA-4AF3-9018-B1AC89E66D26}" type="presOf" srcId="{591A2409-F57B-4BDA-87F2-D21ACA2F51A1}" destId="{4FFD0F51-09FA-4717-9A73-113323DAE0F0}" srcOrd="0" destOrd="0" presId="urn:microsoft.com/office/officeart/2011/layout/TabList"/>
    <dgm:cxn modelId="{016638E2-CC2D-4712-93BA-B18F89E37CDE}" type="presOf" srcId="{E9361F88-B09D-4992-9A79-BBE08501A3FD}" destId="{57A9EF79-E4F9-4F3E-BA06-2A957C5EF84D}" srcOrd="0" destOrd="0" presId="urn:microsoft.com/office/officeart/2011/layout/TabList"/>
    <dgm:cxn modelId="{31435F82-320F-4996-81F0-44CD97C13B48}" srcId="{190DAE61-6C91-40C4-BD3D-EC5B57FA1BF4}" destId="{A2D7EA0A-48D0-45DB-ACB6-CB9D25D527FA}" srcOrd="2" destOrd="0" parTransId="{11F39682-CC3C-4DEF-85F3-524CC6D8E312}" sibTransId="{BC689C64-9FD3-4DFE-BE64-F4205933B37C}"/>
    <dgm:cxn modelId="{2718BEAD-E58B-4B6B-B825-A7D89BD3DA82}" srcId="{99529026-40E7-4DDC-A2D9-1DF4C9308CFF}" destId="{86CF91DD-7EB9-415D-A0C5-5AC03F778576}" srcOrd="1" destOrd="0" parTransId="{28493D90-3257-4E20-98CE-78D08B6CC4CF}" sibTransId="{20E6D50E-EB9E-4368-B2FA-DE789D59689B}"/>
    <dgm:cxn modelId="{5035442B-30A6-4F82-A471-93F316BBE095}" type="presOf" srcId="{2288BD8F-28DF-40B6-8D5A-FE2156798AF8}" destId="{392B175B-CB4C-4F70-9B51-ED06207B9E82}" srcOrd="0" destOrd="0" presId="urn:microsoft.com/office/officeart/2011/layout/TabList"/>
    <dgm:cxn modelId="{051E43AF-38E3-406A-B25A-0C90644A716E}" srcId="{A2D7EA0A-48D0-45DB-ACB6-CB9D25D527FA}" destId="{591A2409-F57B-4BDA-87F2-D21ACA2F51A1}" srcOrd="0" destOrd="0" parTransId="{2C6089E3-B09C-4957-9B79-A7DB215F520B}" sibTransId="{48A5A279-1609-4452-9631-7010BD117F69}"/>
    <dgm:cxn modelId="{52CFDC68-9081-4C16-8839-0685B9DB1D10}" type="presOf" srcId="{99529026-40E7-4DDC-A2D9-1DF4C9308CFF}" destId="{89391C59-20CA-40BC-B5CC-45CA18C7A183}" srcOrd="0" destOrd="0" presId="urn:microsoft.com/office/officeart/2011/layout/TabList"/>
    <dgm:cxn modelId="{8E627E03-36F2-4F17-8AF4-6509E03CF413}" srcId="{95DE3FEA-AC82-44E5-AB4B-3D60EBEB200A}" destId="{AAA88422-7339-4349-9E2D-71338BA5DBA9}" srcOrd="1" destOrd="0" parTransId="{11C43D90-A764-4ADB-BFD8-394FA8F4DCD8}" sibTransId="{22B62AC0-87EA-4EAD-B78B-5350145808C7}"/>
    <dgm:cxn modelId="{B769E089-446B-4529-ADFE-F4F717EE15C0}" srcId="{95DE3FEA-AC82-44E5-AB4B-3D60EBEB200A}" destId="{16D94CE2-6DCC-483F-B014-D29AD3CAE708}" srcOrd="2" destOrd="0" parTransId="{763F57C1-6E73-495D-8813-1B0851B2C8F5}" sibTransId="{E44DD4C4-044D-4B1D-816E-8FF53526EB79}"/>
    <dgm:cxn modelId="{DD4D2D6D-3AE4-47C8-9EE3-3C44A8628734}" type="presOf" srcId="{95DE3FEA-AC82-44E5-AB4B-3D60EBEB200A}" destId="{FF2DE601-FBEB-413C-82D6-B3BC3132C90F}" srcOrd="0" destOrd="0" presId="urn:microsoft.com/office/officeart/2011/layout/TabList"/>
    <dgm:cxn modelId="{FFCA3F2E-9988-4DE1-8696-CC75D3C81AEB}" type="presOf" srcId="{34B0736F-79CE-40F8-AB17-71D935C38733}" destId="{A5B58292-9B51-44B6-9762-503ADF0DDA74}" srcOrd="0" destOrd="0" presId="urn:microsoft.com/office/officeart/2011/layout/TabList"/>
    <dgm:cxn modelId="{34CB2981-C183-44E8-A8ED-74FEEA58B63E}" srcId="{190DAE61-6C91-40C4-BD3D-EC5B57FA1BF4}" destId="{E9361F88-B09D-4992-9A79-BBE08501A3FD}" srcOrd="0" destOrd="0" parTransId="{23638DB9-7E98-49B6-9357-DC8209CE1DCC}" sibTransId="{65D581DB-2334-4E68-9FD8-5D986EB769EF}"/>
    <dgm:cxn modelId="{2D07EB18-4F9E-4CA3-AC6D-6216C19A7A58}" srcId="{A2D7EA0A-48D0-45DB-ACB6-CB9D25D527FA}" destId="{34B0736F-79CE-40F8-AB17-71D935C38733}" srcOrd="1" destOrd="0" parTransId="{9A23D101-3C29-4FB1-B067-1D7F1BE64B5C}" sibTransId="{F75B7AF2-9007-4F8F-95FD-D572E256E656}"/>
    <dgm:cxn modelId="{269DA816-8945-4DDD-892E-F89231A7857A}" srcId="{99529026-40E7-4DDC-A2D9-1DF4C9308CFF}" destId="{9E76DB8C-1DCF-42CD-A4A8-41669AC04857}" srcOrd="2" destOrd="0" parTransId="{0298E273-0295-481E-9F79-EE5542CEF628}" sibTransId="{86E301E3-3F2F-40A7-ADC3-D3402F3DAE21}"/>
    <dgm:cxn modelId="{5927A7A0-85FC-46AA-9E13-7F0621712FE6}" type="presOf" srcId="{713491D7-E0E9-4FC2-870B-9A30BD15AA0F}" destId="{9ED2203D-918F-44EC-B247-4F18D1533DFC}" srcOrd="0" destOrd="2" presId="urn:microsoft.com/office/officeart/2011/layout/TabList"/>
    <dgm:cxn modelId="{469617A6-E08F-4940-9C49-E77500663865}" type="presOf" srcId="{16D94CE2-6DCC-483F-B014-D29AD3CAE708}" destId="{5B21E677-29D5-4BEA-A331-D3353D43FC80}" srcOrd="0" destOrd="1" presId="urn:microsoft.com/office/officeart/2011/layout/TabList"/>
    <dgm:cxn modelId="{64EC06B2-2067-4195-A4B7-F677E5FAFF07}" type="presOf" srcId="{9676AE39-81DE-483C-854B-69D4E1D2E8F7}" destId="{A5B58292-9B51-44B6-9762-503ADF0DDA74}" srcOrd="0" destOrd="1" presId="urn:microsoft.com/office/officeart/2011/layout/TabList"/>
    <dgm:cxn modelId="{03D43298-FA1F-412E-B8D5-55793110976C}" srcId="{E9361F88-B09D-4992-9A79-BBE08501A3FD}" destId="{B29DC48B-A43A-4C5B-A10E-80A3071E2475}" srcOrd="2" destOrd="0" parTransId="{3931A989-8F7A-42B3-9A7B-BE1A596DD46F}" sibTransId="{8E488AF5-1A56-45CC-BCDE-FD9FB8D17472}"/>
    <dgm:cxn modelId="{45182F01-2D39-47FD-B423-89C9BC416232}" srcId="{99529026-40E7-4DDC-A2D9-1DF4C9308CFF}" destId="{E0457EFF-B85B-4930-815D-68EEB1EF16B7}" srcOrd="0" destOrd="0" parTransId="{93828F65-99F7-4C3C-B4B9-AE55EF7151F8}" sibTransId="{F4F21E5C-70E0-431E-AFC6-2B06F785A95C}"/>
    <dgm:cxn modelId="{04213CCC-EB2F-495B-B2D9-E3375F045F34}" srcId="{190DAE61-6C91-40C4-BD3D-EC5B57FA1BF4}" destId="{95DE3FEA-AC82-44E5-AB4B-3D60EBEB200A}" srcOrd="1" destOrd="0" parTransId="{3259FD45-BDEB-4CA0-B63A-B9EE4661E572}" sibTransId="{4C119710-3105-4D9A-AC43-A26E6659AFF6}"/>
    <dgm:cxn modelId="{F4CAEB31-B3F1-49FE-98FF-9C2FB8A46FF2}" srcId="{95DE3FEA-AC82-44E5-AB4B-3D60EBEB200A}" destId="{4EC952D1-E7E4-41EA-B24C-67448549C25D}" srcOrd="0" destOrd="0" parTransId="{B740C869-4959-4EC5-AA67-8605601BDC6F}" sibTransId="{FFA5E84C-C250-4143-A4F9-1DFC0880D72F}"/>
    <dgm:cxn modelId="{175B366E-5D98-4A34-83BF-8FEFD085BFC7}" type="presOf" srcId="{A2D7EA0A-48D0-45DB-ACB6-CB9D25D527FA}" destId="{7245DD3F-7854-4135-AD72-C79AC58A8165}" srcOrd="0" destOrd="0" presId="urn:microsoft.com/office/officeart/2011/layout/TabList"/>
    <dgm:cxn modelId="{1101C4A0-F297-47CD-B8D7-A2136654F055}" type="presOf" srcId="{AAA88422-7339-4349-9E2D-71338BA5DBA9}" destId="{5B21E677-29D5-4BEA-A331-D3353D43FC80}" srcOrd="0" destOrd="0" presId="urn:microsoft.com/office/officeart/2011/layout/TabList"/>
    <dgm:cxn modelId="{D8B09F7D-190B-49D7-847A-11BEA45386DA}" srcId="{99529026-40E7-4DDC-A2D9-1DF4C9308CFF}" destId="{713491D7-E0E9-4FC2-870B-9A30BD15AA0F}" srcOrd="3" destOrd="0" parTransId="{F3E7DA97-8102-49BE-85C5-FE7F19097B1C}" sibTransId="{C59F1808-0979-40BF-8A63-17E3AC0786DE}"/>
    <dgm:cxn modelId="{C9236052-F881-4593-8BE1-6EC61E849D77}" type="presOf" srcId="{B29DC48B-A43A-4C5B-A10E-80A3071E2475}" destId="{3B69AFB6-5801-4F57-ACF3-BA69392E32B2}" srcOrd="0" destOrd="1" presId="urn:microsoft.com/office/officeart/2011/layout/TabList"/>
    <dgm:cxn modelId="{D20C2333-E12F-4586-8197-2A84FF374750}" srcId="{E9361F88-B09D-4992-9A79-BBE08501A3FD}" destId="{2288BD8F-28DF-40B6-8D5A-FE2156798AF8}" srcOrd="0" destOrd="0" parTransId="{0AD1390A-AEE8-4258-AC1E-2897E9FCE483}" sibTransId="{A863F124-06BA-48A0-9936-AC8B33FC2021}"/>
    <dgm:cxn modelId="{577E05B6-F462-427A-97CE-0FDBFA77A514}" type="presOf" srcId="{4EC952D1-E7E4-41EA-B24C-67448549C25D}" destId="{713C6FFB-7A86-465C-BD9B-407A6FA8A2F6}" srcOrd="0" destOrd="0" presId="urn:microsoft.com/office/officeart/2011/layout/TabList"/>
    <dgm:cxn modelId="{940DE022-B928-4990-88DB-1D782CDFF56E}" type="presParOf" srcId="{88071924-1DEE-4C71-984B-67ED627B8B92}" destId="{C994EBBD-127E-4481-810D-80AEC4E95D8A}" srcOrd="0" destOrd="0" presId="urn:microsoft.com/office/officeart/2011/layout/TabList"/>
    <dgm:cxn modelId="{516BCEA4-634B-4290-8D6D-3FE9BC56C3EA}" type="presParOf" srcId="{C994EBBD-127E-4481-810D-80AEC4E95D8A}" destId="{392B175B-CB4C-4F70-9B51-ED06207B9E82}" srcOrd="0" destOrd="0" presId="urn:microsoft.com/office/officeart/2011/layout/TabList"/>
    <dgm:cxn modelId="{76F06983-16E8-4FDB-B25E-0DC62017C7C3}" type="presParOf" srcId="{C994EBBD-127E-4481-810D-80AEC4E95D8A}" destId="{57A9EF79-E4F9-4F3E-BA06-2A957C5EF84D}" srcOrd="1" destOrd="0" presId="urn:microsoft.com/office/officeart/2011/layout/TabList"/>
    <dgm:cxn modelId="{23629D72-5AE2-4F4C-A64D-3C957D88B5B8}" type="presParOf" srcId="{C994EBBD-127E-4481-810D-80AEC4E95D8A}" destId="{94FFBF25-31DC-46F3-B8BE-2DD065FDA6BC}" srcOrd="2" destOrd="0" presId="urn:microsoft.com/office/officeart/2011/layout/TabList"/>
    <dgm:cxn modelId="{BFD6B4BD-5038-45F0-A087-003065D572E8}" type="presParOf" srcId="{88071924-1DEE-4C71-984B-67ED627B8B92}" destId="{3B69AFB6-5801-4F57-ACF3-BA69392E32B2}" srcOrd="1" destOrd="0" presId="urn:microsoft.com/office/officeart/2011/layout/TabList"/>
    <dgm:cxn modelId="{40296EC8-D320-41F2-8116-4A6B92AD1D2C}" type="presParOf" srcId="{88071924-1DEE-4C71-984B-67ED627B8B92}" destId="{6CE7F0F9-4C71-4C76-BBB0-60477821FFB2}" srcOrd="2" destOrd="0" presId="urn:microsoft.com/office/officeart/2011/layout/TabList"/>
    <dgm:cxn modelId="{C71B8AD4-D4C3-4373-BD0A-F2E6E595BEE6}" type="presParOf" srcId="{88071924-1DEE-4C71-984B-67ED627B8B92}" destId="{EA384738-C759-4AB9-A06D-02627DA5409E}" srcOrd="3" destOrd="0" presId="urn:microsoft.com/office/officeart/2011/layout/TabList"/>
    <dgm:cxn modelId="{0ADE1E4C-3A6C-42AF-AA3C-46B6A6E40D84}" type="presParOf" srcId="{EA384738-C759-4AB9-A06D-02627DA5409E}" destId="{713C6FFB-7A86-465C-BD9B-407A6FA8A2F6}" srcOrd="0" destOrd="0" presId="urn:microsoft.com/office/officeart/2011/layout/TabList"/>
    <dgm:cxn modelId="{60FBC921-7D9C-4274-80EE-F4E63086934E}" type="presParOf" srcId="{EA384738-C759-4AB9-A06D-02627DA5409E}" destId="{FF2DE601-FBEB-413C-82D6-B3BC3132C90F}" srcOrd="1" destOrd="0" presId="urn:microsoft.com/office/officeart/2011/layout/TabList"/>
    <dgm:cxn modelId="{DD0DB926-A773-4F2F-BE74-D992B49499D8}" type="presParOf" srcId="{EA384738-C759-4AB9-A06D-02627DA5409E}" destId="{48AB209A-6114-4BE4-A6ED-ADF33B6639D9}" srcOrd="2" destOrd="0" presId="urn:microsoft.com/office/officeart/2011/layout/TabList"/>
    <dgm:cxn modelId="{81708DCF-D7E3-47DE-8A3F-13AE74F35731}" type="presParOf" srcId="{88071924-1DEE-4C71-984B-67ED627B8B92}" destId="{5B21E677-29D5-4BEA-A331-D3353D43FC80}" srcOrd="4" destOrd="0" presId="urn:microsoft.com/office/officeart/2011/layout/TabList"/>
    <dgm:cxn modelId="{F6BAF958-A22E-4AE0-A05D-F4959FFA39EF}" type="presParOf" srcId="{88071924-1DEE-4C71-984B-67ED627B8B92}" destId="{96252912-C7C0-4AE7-9FC3-533B11C77FA6}" srcOrd="5" destOrd="0" presId="urn:microsoft.com/office/officeart/2011/layout/TabList"/>
    <dgm:cxn modelId="{648F091D-D902-44D6-8AD0-1D72B356588C}" type="presParOf" srcId="{88071924-1DEE-4C71-984B-67ED627B8B92}" destId="{6A5677E8-0587-4CA1-B03C-F3C26E709382}" srcOrd="6" destOrd="0" presId="urn:microsoft.com/office/officeart/2011/layout/TabList"/>
    <dgm:cxn modelId="{4D651315-024A-402C-B7C7-8BFA010D670D}" type="presParOf" srcId="{6A5677E8-0587-4CA1-B03C-F3C26E709382}" destId="{4FFD0F51-09FA-4717-9A73-113323DAE0F0}" srcOrd="0" destOrd="0" presId="urn:microsoft.com/office/officeart/2011/layout/TabList"/>
    <dgm:cxn modelId="{54EEA82F-2AD1-4B18-8CAA-ECF9FA2518E2}" type="presParOf" srcId="{6A5677E8-0587-4CA1-B03C-F3C26E709382}" destId="{7245DD3F-7854-4135-AD72-C79AC58A8165}" srcOrd="1" destOrd="0" presId="urn:microsoft.com/office/officeart/2011/layout/TabList"/>
    <dgm:cxn modelId="{7943BB10-0A24-4B0F-ADA7-41EC1A452AB5}" type="presParOf" srcId="{6A5677E8-0587-4CA1-B03C-F3C26E709382}" destId="{99177768-7353-4AA6-B547-AC64167D9453}" srcOrd="2" destOrd="0" presId="urn:microsoft.com/office/officeart/2011/layout/TabList"/>
    <dgm:cxn modelId="{75E94E92-2A99-46B0-9448-5A7E4D30F5EC}" type="presParOf" srcId="{88071924-1DEE-4C71-984B-67ED627B8B92}" destId="{A5B58292-9B51-44B6-9762-503ADF0DDA74}" srcOrd="7" destOrd="0" presId="urn:microsoft.com/office/officeart/2011/layout/TabList"/>
    <dgm:cxn modelId="{F35AEBAC-F442-4CDD-B16E-DF2160C338C8}" type="presParOf" srcId="{88071924-1DEE-4C71-984B-67ED627B8B92}" destId="{E224461A-07C8-4FB9-9796-80EB82498A4A}" srcOrd="8" destOrd="0" presId="urn:microsoft.com/office/officeart/2011/layout/TabList"/>
    <dgm:cxn modelId="{2DBF66B2-B4EB-4D2D-B188-71C6A3F2F3A7}" type="presParOf" srcId="{88071924-1DEE-4C71-984B-67ED627B8B92}" destId="{A9BC965C-421B-4344-8416-1C5FB71923C4}" srcOrd="9" destOrd="0" presId="urn:microsoft.com/office/officeart/2011/layout/TabList"/>
    <dgm:cxn modelId="{4D56F685-DDCA-4F81-9BA2-1A057802A42C}" type="presParOf" srcId="{A9BC965C-421B-4344-8416-1C5FB71923C4}" destId="{B6B7184F-0E4C-428A-A668-70F9D3851305}" srcOrd="0" destOrd="0" presId="urn:microsoft.com/office/officeart/2011/layout/TabList"/>
    <dgm:cxn modelId="{077A4365-0D1D-4320-BFE0-BD36AE43754F}" type="presParOf" srcId="{A9BC965C-421B-4344-8416-1C5FB71923C4}" destId="{89391C59-20CA-40BC-B5CC-45CA18C7A183}" srcOrd="1" destOrd="0" presId="urn:microsoft.com/office/officeart/2011/layout/TabList"/>
    <dgm:cxn modelId="{E2F73C06-591B-44B5-B10A-7CCE0EBF4FEA}" type="presParOf" srcId="{A9BC965C-421B-4344-8416-1C5FB71923C4}" destId="{4429FA22-1D37-4C0C-9D04-A77A9F8CCBB2}" srcOrd="2" destOrd="0" presId="urn:microsoft.com/office/officeart/2011/layout/TabList"/>
    <dgm:cxn modelId="{4E31F6CF-EA70-46F6-9AC8-79DEE5772E75}" type="presParOf" srcId="{88071924-1DEE-4C71-984B-67ED627B8B92}" destId="{9ED2203D-918F-44EC-B247-4F18D1533DFC}" srcOrd="10" destOrd="0" presId="urn:microsoft.com/office/officeart/2011/layout/Tab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90DAE61-6C91-40C4-BD3D-EC5B57FA1BF4}" type="doc">
      <dgm:prSet loTypeId="urn:microsoft.com/office/officeart/2011/layout/Tab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9361F88-B09D-4992-9A79-BBE08501A3FD}">
      <dgm:prSet phldrT="[Text]"/>
      <dgm:spPr>
        <a:solidFill>
          <a:srgbClr val="FFFA0E"/>
        </a:solidFill>
      </dgm:spPr>
      <dgm:t>
        <a:bodyPr/>
        <a:lstStyle/>
        <a:p>
          <a:r>
            <a:rPr lang="en-US" dirty="0" smtClean="0">
              <a:solidFill>
                <a:srgbClr val="0068AC"/>
              </a:solidFill>
              <a:latin typeface="Arial" panose="020B0604020202020204" pitchFamily="34" charset="0"/>
              <a:cs typeface="Arial" panose="020B0604020202020204" pitchFamily="34" charset="0"/>
            </a:rPr>
            <a:t>Release 1</a:t>
          </a:r>
          <a:endParaRPr lang="en-US" dirty="0">
            <a:solidFill>
              <a:srgbClr val="0068AC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23638DB9-7E98-49B6-9357-DC8209CE1DCC}" type="parTrans" cxnId="{34CB2981-C183-44E8-A8ED-74FEEA58B63E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65D581DB-2334-4E68-9FD8-5D986EB769EF}" type="sibTrans" cxnId="{34CB2981-C183-44E8-A8ED-74FEEA58B63E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2288BD8F-28DF-40B6-8D5A-FE2156798AF8}">
      <dgm:prSet phldrT="[Text]"/>
      <dgm:spPr/>
      <dgm:t>
        <a:bodyPr/>
        <a:lstStyle/>
        <a:p>
          <a:r>
            <a:rPr lang="en-US" dirty="0" smtClean="0">
              <a:latin typeface="Arial" panose="020B0604020202020204" pitchFamily="34" charset="0"/>
              <a:cs typeface="Arial" panose="020B0604020202020204" pitchFamily="34" charset="0"/>
            </a:rPr>
            <a:t> Digital Services in the 21</a:t>
          </a:r>
          <a:r>
            <a:rPr lang="en-US" baseline="30000" dirty="0" smtClean="0">
              <a:latin typeface="Arial" panose="020B0604020202020204" pitchFamily="34" charset="0"/>
              <a:cs typeface="Arial" panose="020B0604020202020204" pitchFamily="34" charset="0"/>
            </a:rPr>
            <a:t>st</a:t>
          </a:r>
          <a:r>
            <a:rPr lang="en-US" dirty="0" smtClean="0">
              <a:latin typeface="Arial" panose="020B0604020202020204" pitchFamily="34" charset="0"/>
              <a:cs typeface="Arial" panose="020B0604020202020204" pitchFamily="34" charset="0"/>
            </a:rPr>
            <a:t> Century Government</a:t>
          </a:r>
          <a:endParaRPr lang="en-US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0AD1390A-AEE8-4258-AC1E-2897E9FCE483}" type="parTrans" cxnId="{D20C2333-E12F-4586-8197-2A84FF374750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A863F124-06BA-48A0-9936-AC8B33FC2021}" type="sibTrans" cxnId="{D20C2333-E12F-4586-8197-2A84FF374750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784FA1B8-96FB-43EB-AB74-D77A21A5E310}">
      <dgm:prSet phldrT="[Text]"/>
      <dgm:spPr>
        <a:solidFill>
          <a:srgbClr val="FFFECD"/>
        </a:solidFill>
      </dgm:spPr>
      <dgm:t>
        <a:bodyPr/>
        <a:lstStyle/>
        <a:p>
          <a:r>
            <a:rPr lang="en-US" dirty="0" smtClean="0">
              <a:latin typeface="Arial" panose="020B0604020202020204" pitchFamily="34" charset="0"/>
              <a:cs typeface="Arial" panose="020B0604020202020204" pitchFamily="34" charset="0"/>
            </a:rPr>
            <a:t>Iteration 1.A: The Digital Services Professional (approximately August 8 – 19)</a:t>
          </a:r>
          <a:endParaRPr lang="en-US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6406013A-C453-432E-8EA3-7A2E076CF7B2}" type="parTrans" cxnId="{745B1E60-8CBA-484C-A31A-7A32003889A3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7351A2D1-73D9-442B-9123-1CCFB6410E4C}" type="sibTrans" cxnId="{745B1E60-8CBA-484C-A31A-7A32003889A3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95DE3FEA-AC82-44E5-AB4B-3D60EBEB200A}">
      <dgm:prSet phldrT="[Text]"/>
      <dgm:spPr>
        <a:solidFill>
          <a:srgbClr val="009644"/>
        </a:solidFill>
      </dgm:spPr>
      <dgm:t>
        <a:bodyPr/>
        <a:lstStyle/>
        <a:p>
          <a:r>
            <a:rPr lang="en-US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Release 2</a:t>
          </a:r>
          <a:endParaRPr lang="en-US" dirty="0">
            <a:solidFill>
              <a:schemeClr val="bg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3259FD45-BDEB-4CA0-B63A-B9EE4661E572}" type="parTrans" cxnId="{04213CCC-EB2F-495B-B2D9-E3375F045F34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4C119710-3105-4D9A-AC43-A26E6659AFF6}" type="sibTrans" cxnId="{04213CCC-EB2F-495B-B2D9-E3375F045F34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4EC952D1-E7E4-41EA-B24C-67448549C25D}">
      <dgm:prSet phldrT="[Text]"/>
      <dgm:spPr/>
      <dgm:t>
        <a:bodyPr/>
        <a:lstStyle/>
        <a:p>
          <a:r>
            <a:rPr lang="en-US" dirty="0" smtClean="0">
              <a:latin typeface="Arial" panose="020B0604020202020204" pitchFamily="34" charset="0"/>
              <a:cs typeface="Arial" panose="020B0604020202020204" pitchFamily="34" charset="0"/>
            </a:rPr>
            <a:t>What Are You Buying? </a:t>
          </a:r>
          <a:endParaRPr lang="en-US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B740C869-4959-4EC5-AA67-8605601BDC6F}" type="parTrans" cxnId="{F4CAEB31-B3F1-49FE-98FF-9C2FB8A46FF2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FFA5E84C-C250-4143-A4F9-1DFC0880D72F}" type="sibTrans" cxnId="{F4CAEB31-B3F1-49FE-98FF-9C2FB8A46FF2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AAA88422-7339-4349-9E2D-71338BA5DBA9}">
      <dgm:prSet phldrT="[Text]"/>
      <dgm:spPr>
        <a:solidFill>
          <a:srgbClr val="CBE7CB"/>
        </a:solidFill>
      </dgm:spPr>
      <dgm:t>
        <a:bodyPr/>
        <a:lstStyle/>
        <a:p>
          <a:r>
            <a:rPr lang="en-US" dirty="0" smtClean="0">
              <a:latin typeface="Arial" panose="020B0604020202020204" pitchFamily="34" charset="0"/>
              <a:cs typeface="Arial" panose="020B0604020202020204" pitchFamily="34" charset="0"/>
            </a:rPr>
            <a:t>Iteration 2.A: Understanding Your Needs and Agency Readiness (approximately September 6 – October 7)</a:t>
          </a:r>
          <a:endParaRPr lang="en-US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11C43D90-A764-4ADB-BFD8-394FA8F4DCD8}" type="parTrans" cxnId="{8E627E03-36F2-4F17-8AF4-6509E03CF413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22B62AC0-87EA-4EAD-B78B-5350145808C7}" type="sibTrans" cxnId="{8E627E03-36F2-4F17-8AF4-6509E03CF413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A2D7EA0A-48D0-45DB-ACB6-CB9D25D527FA}">
      <dgm:prSet phldrT="[Text]"/>
      <dgm:spPr>
        <a:solidFill>
          <a:srgbClr val="0068AC"/>
        </a:solidFill>
      </dgm:spPr>
      <dgm:t>
        <a:bodyPr/>
        <a:lstStyle/>
        <a:p>
          <a:r>
            <a:rPr lang="en-US" dirty="0" smtClean="0">
              <a:latin typeface="Arial" panose="020B0604020202020204" pitchFamily="34" charset="0"/>
              <a:cs typeface="Arial" panose="020B0604020202020204" pitchFamily="34" charset="0"/>
            </a:rPr>
            <a:t>Release 3</a:t>
          </a:r>
          <a:endParaRPr lang="en-US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11F39682-CC3C-4DEF-85F3-524CC6D8E312}" type="parTrans" cxnId="{31435F82-320F-4996-81F0-44CD97C13B48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BC689C64-9FD3-4DFE-BE64-F4205933B37C}" type="sibTrans" cxnId="{31435F82-320F-4996-81F0-44CD97C13B48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99529026-40E7-4DDC-A2D9-1DF4C9308CFF}">
      <dgm:prSet phldrT="[Text]"/>
      <dgm:spPr>
        <a:solidFill>
          <a:srgbClr val="7030A0"/>
        </a:solidFill>
      </dgm:spPr>
      <dgm:t>
        <a:bodyPr/>
        <a:lstStyle/>
        <a:p>
          <a:r>
            <a:rPr lang="en-US" dirty="0" smtClean="0">
              <a:latin typeface="Arial" panose="020B0604020202020204" pitchFamily="34" charset="0"/>
              <a:cs typeface="Arial" panose="020B0604020202020204" pitchFamily="34" charset="0"/>
            </a:rPr>
            <a:t>Release 4</a:t>
          </a:r>
          <a:endParaRPr lang="en-US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F7068140-878A-4E6D-B368-CE35EFBB2BE1}" type="parTrans" cxnId="{05082DF0-D461-4C07-9EE3-42A2BFCA722A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F8A640C0-52F5-4418-93C5-558E4B118B31}" type="sibTrans" cxnId="{05082DF0-D461-4C07-9EE3-42A2BFCA722A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591A2409-F57B-4BDA-87F2-D21ACA2F51A1}">
      <dgm:prSet phldrT="[Text]"/>
      <dgm:spPr/>
      <dgm:t>
        <a:bodyPr/>
        <a:lstStyle/>
        <a:p>
          <a:r>
            <a:rPr lang="en-US" dirty="0" smtClean="0">
              <a:latin typeface="Arial" panose="020B0604020202020204" pitchFamily="34" charset="0"/>
              <a:cs typeface="Arial" panose="020B0604020202020204" pitchFamily="34" charset="0"/>
            </a:rPr>
            <a:t> How Do You Buy?</a:t>
          </a:r>
          <a:endParaRPr lang="en-US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2C6089E3-B09C-4957-9B79-A7DB215F520B}" type="parTrans" cxnId="{051E43AF-38E3-406A-B25A-0C90644A716E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48A5A279-1609-4452-9631-7010BD117F69}" type="sibTrans" cxnId="{051E43AF-38E3-406A-B25A-0C90644A716E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34B0736F-79CE-40F8-AB17-71D935C38733}">
      <dgm:prSet phldrT="[Text]"/>
      <dgm:spPr>
        <a:solidFill>
          <a:srgbClr val="CDEBFF"/>
        </a:solidFill>
      </dgm:spPr>
      <dgm:t>
        <a:bodyPr/>
        <a:lstStyle/>
        <a:p>
          <a:r>
            <a:rPr lang="en-US" dirty="0" smtClean="0">
              <a:latin typeface="Arial" panose="020B0604020202020204" pitchFamily="34" charset="0"/>
              <a:cs typeface="Arial" panose="020B0604020202020204" pitchFamily="34" charset="0"/>
            </a:rPr>
            <a:t>Iteration 3.A: Developing an Acquisition Strategy (approximately October 24 – November 4)</a:t>
          </a:r>
          <a:endParaRPr lang="en-US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9A23D101-3C29-4FB1-B067-1D7F1BE64B5C}" type="parTrans" cxnId="{2D07EB18-4F9E-4CA3-AC6D-6216C19A7A58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F75B7AF2-9007-4F8F-95FD-D572E256E656}" type="sibTrans" cxnId="{2D07EB18-4F9E-4CA3-AC6D-6216C19A7A58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86CF91DD-7EB9-415D-A0C5-5AC03F778576}">
      <dgm:prSet phldrT="[Text]"/>
      <dgm:spPr>
        <a:solidFill>
          <a:srgbClr val="DEC8EE"/>
        </a:solidFill>
      </dgm:spPr>
      <dgm:t>
        <a:bodyPr/>
        <a:lstStyle/>
        <a:p>
          <a:r>
            <a:rPr lang="en-US" dirty="0" smtClean="0">
              <a:latin typeface="Arial" panose="020B0604020202020204" pitchFamily="34" charset="0"/>
              <a:cs typeface="Arial" panose="020B0604020202020204" pitchFamily="34" charset="0"/>
            </a:rPr>
            <a:t>Iteration 4.A: Awarding Digital Service Contracts (approximately November 28 – December 8)</a:t>
          </a:r>
          <a:endParaRPr lang="en-US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28493D90-3257-4E20-98CE-78D08B6CC4CF}" type="parTrans" cxnId="{2718BEAD-E58B-4B6B-B825-A7D89BD3DA82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20E6D50E-EB9E-4368-B2FA-DE789D59689B}" type="sibTrans" cxnId="{2718BEAD-E58B-4B6B-B825-A7D89BD3DA82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E0457EFF-B85B-4930-815D-68EEB1EF16B7}">
      <dgm:prSet phldrT="[Text]"/>
      <dgm:spPr/>
      <dgm:t>
        <a:bodyPr/>
        <a:lstStyle/>
        <a:p>
          <a:r>
            <a:rPr lang="en-US" dirty="0" smtClean="0">
              <a:latin typeface="Arial" panose="020B0604020202020204" pitchFamily="34" charset="0"/>
              <a:cs typeface="Arial" panose="020B0604020202020204" pitchFamily="34" charset="0"/>
            </a:rPr>
            <a:t> Awarding &amp; Administering Digital Service Contracts</a:t>
          </a:r>
          <a:endParaRPr lang="en-US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93828F65-99F7-4C3C-B4B9-AE55EF7151F8}" type="parTrans" cxnId="{45182F01-2D39-47FD-B423-89C9BC416232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F4F21E5C-70E0-431E-AFC6-2B06F785A95C}" type="sibTrans" cxnId="{45182F01-2D39-47FD-B423-89C9BC416232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B29DC48B-A43A-4C5B-A10E-80A3071E2475}">
      <dgm:prSet phldrT="[Text]"/>
      <dgm:spPr>
        <a:solidFill>
          <a:srgbClr val="FFFECD"/>
        </a:solidFill>
      </dgm:spPr>
      <dgm:t>
        <a:bodyPr/>
        <a:lstStyle/>
        <a:p>
          <a:r>
            <a:rPr lang="en-US" dirty="0" smtClean="0">
              <a:latin typeface="Arial" panose="020B0604020202020204" pitchFamily="34" charset="0"/>
              <a:cs typeface="Arial" panose="020B0604020202020204" pitchFamily="34" charset="0"/>
            </a:rPr>
            <a:t>Iteration 1.B: The Digital Services World (approximately August 22 – September 2)</a:t>
          </a:r>
          <a:endParaRPr lang="en-US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3931A989-8F7A-42B3-9A7B-BE1A596DD46F}" type="parTrans" cxnId="{03D43298-FA1F-412E-B8D5-55793110976C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8E488AF5-1A56-45CC-BCDE-FD9FB8D17472}" type="sibTrans" cxnId="{03D43298-FA1F-412E-B8D5-55793110976C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16D94CE2-6DCC-483F-B014-D29AD3CAE708}">
      <dgm:prSet phldrT="[Text]"/>
      <dgm:spPr>
        <a:solidFill>
          <a:srgbClr val="CBE7CB"/>
        </a:solidFill>
      </dgm:spPr>
      <dgm:t>
        <a:bodyPr/>
        <a:lstStyle/>
        <a:p>
          <a:r>
            <a:rPr lang="en-US" dirty="0" smtClean="0">
              <a:latin typeface="Arial" panose="020B0604020202020204" pitchFamily="34" charset="0"/>
              <a:cs typeface="Arial" panose="020B0604020202020204" pitchFamily="34" charset="0"/>
            </a:rPr>
            <a:t>Iteration 2.B: The Digital Services Market (approximately October 11 – October 21)</a:t>
          </a:r>
          <a:endParaRPr lang="en-US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763F57C1-6E73-495D-8813-1B0851B2C8F5}" type="parTrans" cxnId="{B769E089-446B-4529-ADFE-F4F717EE15C0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E44DD4C4-044D-4B1D-816E-8FF53526EB79}" type="sibTrans" cxnId="{B769E089-446B-4529-ADFE-F4F717EE15C0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9676AE39-81DE-483C-854B-69D4E1D2E8F7}">
      <dgm:prSet phldrT="[Text]"/>
      <dgm:spPr>
        <a:solidFill>
          <a:srgbClr val="CDEBFF"/>
        </a:solidFill>
      </dgm:spPr>
      <dgm:t>
        <a:bodyPr/>
        <a:lstStyle/>
        <a:p>
          <a:r>
            <a:rPr lang="en-US" dirty="0" smtClean="0">
              <a:latin typeface="Arial" panose="020B0604020202020204" pitchFamily="34" charset="0"/>
              <a:cs typeface="Arial" panose="020B0604020202020204" pitchFamily="34" charset="0"/>
            </a:rPr>
            <a:t>Iteration 3.B: Acquiring Digital Services (approximately November 7 – November 22)</a:t>
          </a:r>
          <a:endParaRPr lang="en-US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F10CB2EC-4544-412D-A29F-BF6429C9509B}" type="parTrans" cxnId="{CC165618-362B-48E5-8E8A-7856F88F0727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D6C8112-A20B-4B60-9A93-37BE381DB13A}" type="sibTrans" cxnId="{CC165618-362B-48E5-8E8A-7856F88F0727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9E76DB8C-1DCF-42CD-A4A8-41669AC04857}">
      <dgm:prSet phldrT="[Text]"/>
      <dgm:spPr>
        <a:solidFill>
          <a:srgbClr val="DEC8EE"/>
        </a:solidFill>
      </dgm:spPr>
      <dgm:t>
        <a:bodyPr/>
        <a:lstStyle/>
        <a:p>
          <a:r>
            <a:rPr lang="en-US" dirty="0" smtClean="0">
              <a:latin typeface="Arial" panose="020B0604020202020204" pitchFamily="34" charset="0"/>
              <a:cs typeface="Arial" panose="020B0604020202020204" pitchFamily="34" charset="0"/>
            </a:rPr>
            <a:t>Iteration 4.B: Digital Services Delivery (approximately December 12 – December 21)</a:t>
          </a:r>
          <a:endParaRPr lang="en-US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0298E273-0295-481E-9F79-EE5542CEF628}" type="parTrans" cxnId="{269DA816-8945-4DDD-892E-F89231A7857A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86E301E3-3F2F-40A7-ADC3-D3402F3DAE21}" type="sibTrans" cxnId="{269DA816-8945-4DDD-892E-F89231A7857A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713491D7-E0E9-4FC2-870B-9A30BD15AA0F}">
      <dgm:prSet phldrT="[Text]"/>
      <dgm:spPr>
        <a:solidFill>
          <a:srgbClr val="DEC8EE"/>
        </a:solidFill>
      </dgm:spPr>
      <dgm:t>
        <a:bodyPr/>
        <a:lstStyle/>
        <a:p>
          <a:r>
            <a:rPr lang="en-US" dirty="0" smtClean="0">
              <a:latin typeface="Arial" panose="020B0604020202020204" pitchFamily="34" charset="0"/>
              <a:cs typeface="Arial" panose="020B0604020202020204" pitchFamily="34" charset="0"/>
            </a:rPr>
            <a:t>Capstone: January 9-11</a:t>
          </a:r>
          <a:endParaRPr lang="en-US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F3E7DA97-8102-49BE-85C5-FE7F19097B1C}" type="parTrans" cxnId="{D8B09F7D-190B-49D7-847A-11BEA45386DA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C59F1808-0979-40BF-8A63-17E3AC0786DE}" type="sibTrans" cxnId="{D8B09F7D-190B-49D7-847A-11BEA45386DA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88071924-1DEE-4C71-984B-67ED627B8B92}" type="pres">
      <dgm:prSet presAssocID="{190DAE61-6C91-40C4-BD3D-EC5B57FA1BF4}" presName="Name0" presStyleCnt="0">
        <dgm:presLayoutVars>
          <dgm:chMax/>
          <dgm:chPref val="3"/>
          <dgm:dir/>
          <dgm:animOne val="branch"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C994EBBD-127E-4481-810D-80AEC4E95D8A}" type="pres">
      <dgm:prSet presAssocID="{E9361F88-B09D-4992-9A79-BBE08501A3FD}" presName="composite" presStyleCnt="0"/>
      <dgm:spPr/>
    </dgm:pt>
    <dgm:pt modelId="{392B175B-CB4C-4F70-9B51-ED06207B9E82}" type="pres">
      <dgm:prSet presAssocID="{E9361F88-B09D-4992-9A79-BBE08501A3FD}" presName="FirstChild" presStyleLbl="revTx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7A9EF79-E4F9-4F3E-BA06-2A957C5EF84D}" type="pres">
      <dgm:prSet presAssocID="{E9361F88-B09D-4992-9A79-BBE08501A3FD}" presName="Parent" presStyleLbl="alignNode1" presStyleIdx="0" presStyleCnt="4" custLinFactNeighborX="-26210" custLinFactNeighborY="-216">
        <dgm:presLayoutVars>
          <dgm:chMax val="3"/>
          <dgm:chPref val="3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4FFBF25-31DC-46F3-B8BE-2DD065FDA6BC}" type="pres">
      <dgm:prSet presAssocID="{E9361F88-B09D-4992-9A79-BBE08501A3FD}" presName="Accent" presStyleLbl="parChTrans1D1" presStyleIdx="0" presStyleCnt="4"/>
      <dgm:spPr/>
    </dgm:pt>
    <dgm:pt modelId="{3B69AFB6-5801-4F57-ACF3-BA69392E32B2}" type="pres">
      <dgm:prSet presAssocID="{E9361F88-B09D-4992-9A79-BBE08501A3FD}" presName="Child" presStyleLbl="revTx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CE7F0F9-4C71-4C76-BBB0-60477821FFB2}" type="pres">
      <dgm:prSet presAssocID="{65D581DB-2334-4E68-9FD8-5D986EB769EF}" presName="sibTrans" presStyleCnt="0"/>
      <dgm:spPr/>
    </dgm:pt>
    <dgm:pt modelId="{EA384738-C759-4AB9-A06D-02627DA5409E}" type="pres">
      <dgm:prSet presAssocID="{95DE3FEA-AC82-44E5-AB4B-3D60EBEB200A}" presName="composite" presStyleCnt="0"/>
      <dgm:spPr/>
    </dgm:pt>
    <dgm:pt modelId="{713C6FFB-7A86-465C-BD9B-407A6FA8A2F6}" type="pres">
      <dgm:prSet presAssocID="{95DE3FEA-AC82-44E5-AB4B-3D60EBEB200A}" presName="FirstChild" presStyleLbl="revTx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F2DE601-FBEB-413C-82D6-B3BC3132C90F}" type="pres">
      <dgm:prSet presAssocID="{95DE3FEA-AC82-44E5-AB4B-3D60EBEB200A}" presName="Parent" presStyleLbl="alignNode1" presStyleIdx="1" presStyleCnt="4">
        <dgm:presLayoutVars>
          <dgm:chMax val="3"/>
          <dgm:chPref val="3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8AB209A-6114-4BE4-A6ED-ADF33B6639D9}" type="pres">
      <dgm:prSet presAssocID="{95DE3FEA-AC82-44E5-AB4B-3D60EBEB200A}" presName="Accent" presStyleLbl="parChTrans1D1" presStyleIdx="1" presStyleCnt="4"/>
      <dgm:spPr/>
    </dgm:pt>
    <dgm:pt modelId="{5B21E677-29D5-4BEA-A331-D3353D43FC80}" type="pres">
      <dgm:prSet presAssocID="{95DE3FEA-AC82-44E5-AB4B-3D60EBEB200A}" presName="Child" presStyleLbl="revTx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6252912-C7C0-4AE7-9FC3-533B11C77FA6}" type="pres">
      <dgm:prSet presAssocID="{4C119710-3105-4D9A-AC43-A26E6659AFF6}" presName="sibTrans" presStyleCnt="0"/>
      <dgm:spPr/>
    </dgm:pt>
    <dgm:pt modelId="{6A5677E8-0587-4CA1-B03C-F3C26E709382}" type="pres">
      <dgm:prSet presAssocID="{A2D7EA0A-48D0-45DB-ACB6-CB9D25D527FA}" presName="composite" presStyleCnt="0"/>
      <dgm:spPr/>
    </dgm:pt>
    <dgm:pt modelId="{4FFD0F51-09FA-4717-9A73-113323DAE0F0}" type="pres">
      <dgm:prSet presAssocID="{A2D7EA0A-48D0-45DB-ACB6-CB9D25D527FA}" presName="FirstChild" presStyleLbl="revTx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245DD3F-7854-4135-AD72-C79AC58A8165}" type="pres">
      <dgm:prSet presAssocID="{A2D7EA0A-48D0-45DB-ACB6-CB9D25D527FA}" presName="Parent" presStyleLbl="alignNode1" presStyleIdx="2" presStyleCnt="4">
        <dgm:presLayoutVars>
          <dgm:chMax val="3"/>
          <dgm:chPref val="3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9177768-7353-4AA6-B547-AC64167D9453}" type="pres">
      <dgm:prSet presAssocID="{A2D7EA0A-48D0-45DB-ACB6-CB9D25D527FA}" presName="Accent" presStyleLbl="parChTrans1D1" presStyleIdx="2" presStyleCnt="4"/>
      <dgm:spPr/>
    </dgm:pt>
    <dgm:pt modelId="{A5B58292-9B51-44B6-9762-503ADF0DDA74}" type="pres">
      <dgm:prSet presAssocID="{A2D7EA0A-48D0-45DB-ACB6-CB9D25D527FA}" presName="Child" presStyleLbl="revTx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224461A-07C8-4FB9-9796-80EB82498A4A}" type="pres">
      <dgm:prSet presAssocID="{BC689C64-9FD3-4DFE-BE64-F4205933B37C}" presName="sibTrans" presStyleCnt="0"/>
      <dgm:spPr/>
    </dgm:pt>
    <dgm:pt modelId="{A9BC965C-421B-4344-8416-1C5FB71923C4}" type="pres">
      <dgm:prSet presAssocID="{99529026-40E7-4DDC-A2D9-1DF4C9308CFF}" presName="composite" presStyleCnt="0"/>
      <dgm:spPr/>
    </dgm:pt>
    <dgm:pt modelId="{B6B7184F-0E4C-428A-A668-70F9D3851305}" type="pres">
      <dgm:prSet presAssocID="{99529026-40E7-4DDC-A2D9-1DF4C9308CFF}" presName="FirstChild" presStyleLbl="revTx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9391C59-20CA-40BC-B5CC-45CA18C7A183}" type="pres">
      <dgm:prSet presAssocID="{99529026-40E7-4DDC-A2D9-1DF4C9308CFF}" presName="Parent" presStyleLbl="alignNode1" presStyleIdx="3" presStyleCnt="4">
        <dgm:presLayoutVars>
          <dgm:chMax val="3"/>
          <dgm:chPref val="3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429FA22-1D37-4C0C-9D04-A77A9F8CCBB2}" type="pres">
      <dgm:prSet presAssocID="{99529026-40E7-4DDC-A2D9-1DF4C9308CFF}" presName="Accent" presStyleLbl="parChTrans1D1" presStyleIdx="3" presStyleCnt="4"/>
      <dgm:spPr/>
    </dgm:pt>
    <dgm:pt modelId="{9ED2203D-918F-44EC-B247-4F18D1533DFC}" type="pres">
      <dgm:prSet presAssocID="{99529026-40E7-4DDC-A2D9-1DF4C9308CFF}" presName="Child" presStyleLbl="revTx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C165618-362B-48E5-8E8A-7856F88F0727}" srcId="{A2D7EA0A-48D0-45DB-ACB6-CB9D25D527FA}" destId="{9676AE39-81DE-483C-854B-69D4E1D2E8F7}" srcOrd="2" destOrd="0" parTransId="{F10CB2EC-4544-412D-A29F-BF6429C9509B}" sibTransId="{DD6C8112-A20B-4B60-9A93-37BE381DB13A}"/>
    <dgm:cxn modelId="{43168110-EBE7-43BF-B1F5-BA78B8169CE0}" type="presOf" srcId="{784FA1B8-96FB-43EB-AB74-D77A21A5E310}" destId="{3B69AFB6-5801-4F57-ACF3-BA69392E32B2}" srcOrd="0" destOrd="0" presId="urn:microsoft.com/office/officeart/2011/layout/TabList"/>
    <dgm:cxn modelId="{21162D3F-6735-4455-B5D3-A5AFB194E5AE}" type="presOf" srcId="{2288BD8F-28DF-40B6-8D5A-FE2156798AF8}" destId="{392B175B-CB4C-4F70-9B51-ED06207B9E82}" srcOrd="0" destOrd="0" presId="urn:microsoft.com/office/officeart/2011/layout/TabList"/>
    <dgm:cxn modelId="{05082DF0-D461-4C07-9EE3-42A2BFCA722A}" srcId="{190DAE61-6C91-40C4-BD3D-EC5B57FA1BF4}" destId="{99529026-40E7-4DDC-A2D9-1DF4C9308CFF}" srcOrd="3" destOrd="0" parTransId="{F7068140-878A-4E6D-B368-CE35EFBB2BE1}" sibTransId="{F8A640C0-52F5-4418-93C5-558E4B118B31}"/>
    <dgm:cxn modelId="{68B05201-4D12-465C-BA50-ED5B2901F945}" type="presOf" srcId="{99529026-40E7-4DDC-A2D9-1DF4C9308CFF}" destId="{89391C59-20CA-40BC-B5CC-45CA18C7A183}" srcOrd="0" destOrd="0" presId="urn:microsoft.com/office/officeart/2011/layout/TabList"/>
    <dgm:cxn modelId="{A058BF49-46C1-4B71-897C-A05DEFA47B93}" type="presOf" srcId="{34B0736F-79CE-40F8-AB17-71D935C38733}" destId="{A5B58292-9B51-44B6-9762-503ADF0DDA74}" srcOrd="0" destOrd="0" presId="urn:microsoft.com/office/officeart/2011/layout/TabList"/>
    <dgm:cxn modelId="{745B1E60-8CBA-484C-A31A-7A32003889A3}" srcId="{E9361F88-B09D-4992-9A79-BBE08501A3FD}" destId="{784FA1B8-96FB-43EB-AB74-D77A21A5E310}" srcOrd="1" destOrd="0" parTransId="{6406013A-C453-432E-8EA3-7A2E076CF7B2}" sibTransId="{7351A2D1-73D9-442B-9123-1CCFB6410E4C}"/>
    <dgm:cxn modelId="{87087884-D4DA-4CA6-9CA8-DC0F923F1CC0}" type="presOf" srcId="{591A2409-F57B-4BDA-87F2-D21ACA2F51A1}" destId="{4FFD0F51-09FA-4717-9A73-113323DAE0F0}" srcOrd="0" destOrd="0" presId="urn:microsoft.com/office/officeart/2011/layout/TabList"/>
    <dgm:cxn modelId="{2B3D2240-FF65-47A2-9FD4-BF3768BC4B04}" type="presOf" srcId="{713491D7-E0E9-4FC2-870B-9A30BD15AA0F}" destId="{9ED2203D-918F-44EC-B247-4F18D1533DFC}" srcOrd="0" destOrd="2" presId="urn:microsoft.com/office/officeart/2011/layout/TabList"/>
    <dgm:cxn modelId="{31435F82-320F-4996-81F0-44CD97C13B48}" srcId="{190DAE61-6C91-40C4-BD3D-EC5B57FA1BF4}" destId="{A2D7EA0A-48D0-45DB-ACB6-CB9D25D527FA}" srcOrd="2" destOrd="0" parTransId="{11F39682-CC3C-4DEF-85F3-524CC6D8E312}" sibTransId="{BC689C64-9FD3-4DFE-BE64-F4205933B37C}"/>
    <dgm:cxn modelId="{2718BEAD-E58B-4B6B-B825-A7D89BD3DA82}" srcId="{99529026-40E7-4DDC-A2D9-1DF4C9308CFF}" destId="{86CF91DD-7EB9-415D-A0C5-5AC03F778576}" srcOrd="1" destOrd="0" parTransId="{28493D90-3257-4E20-98CE-78D08B6CC4CF}" sibTransId="{20E6D50E-EB9E-4368-B2FA-DE789D59689B}"/>
    <dgm:cxn modelId="{5015AF99-81E0-4FE8-BAAE-94A717BF2CDA}" type="presOf" srcId="{AAA88422-7339-4349-9E2D-71338BA5DBA9}" destId="{5B21E677-29D5-4BEA-A331-D3353D43FC80}" srcOrd="0" destOrd="0" presId="urn:microsoft.com/office/officeart/2011/layout/TabList"/>
    <dgm:cxn modelId="{051E43AF-38E3-406A-B25A-0C90644A716E}" srcId="{A2D7EA0A-48D0-45DB-ACB6-CB9D25D527FA}" destId="{591A2409-F57B-4BDA-87F2-D21ACA2F51A1}" srcOrd="0" destOrd="0" parTransId="{2C6089E3-B09C-4957-9B79-A7DB215F520B}" sibTransId="{48A5A279-1609-4452-9631-7010BD117F69}"/>
    <dgm:cxn modelId="{8E627E03-36F2-4F17-8AF4-6509E03CF413}" srcId="{95DE3FEA-AC82-44E5-AB4B-3D60EBEB200A}" destId="{AAA88422-7339-4349-9E2D-71338BA5DBA9}" srcOrd="1" destOrd="0" parTransId="{11C43D90-A764-4ADB-BFD8-394FA8F4DCD8}" sibTransId="{22B62AC0-87EA-4EAD-B78B-5350145808C7}"/>
    <dgm:cxn modelId="{1ECFA8B2-EA43-4342-A5E6-267025AFE0C5}" type="presOf" srcId="{A2D7EA0A-48D0-45DB-ACB6-CB9D25D527FA}" destId="{7245DD3F-7854-4135-AD72-C79AC58A8165}" srcOrd="0" destOrd="0" presId="urn:microsoft.com/office/officeart/2011/layout/TabList"/>
    <dgm:cxn modelId="{B769E089-446B-4529-ADFE-F4F717EE15C0}" srcId="{95DE3FEA-AC82-44E5-AB4B-3D60EBEB200A}" destId="{16D94CE2-6DCC-483F-B014-D29AD3CAE708}" srcOrd="2" destOrd="0" parTransId="{763F57C1-6E73-495D-8813-1B0851B2C8F5}" sibTransId="{E44DD4C4-044D-4B1D-816E-8FF53526EB79}"/>
    <dgm:cxn modelId="{2A09F330-D027-42F7-9BD9-3B01530888CC}" type="presOf" srcId="{9E76DB8C-1DCF-42CD-A4A8-41669AC04857}" destId="{9ED2203D-918F-44EC-B247-4F18D1533DFC}" srcOrd="0" destOrd="1" presId="urn:microsoft.com/office/officeart/2011/layout/TabList"/>
    <dgm:cxn modelId="{94022436-9364-4EC6-80C2-9BF071EBDDEF}" type="presOf" srcId="{4EC952D1-E7E4-41EA-B24C-67448549C25D}" destId="{713C6FFB-7A86-465C-BD9B-407A6FA8A2F6}" srcOrd="0" destOrd="0" presId="urn:microsoft.com/office/officeart/2011/layout/TabList"/>
    <dgm:cxn modelId="{AC65730B-5B90-403F-AB18-49851C89405E}" type="presOf" srcId="{E0457EFF-B85B-4930-815D-68EEB1EF16B7}" destId="{B6B7184F-0E4C-428A-A668-70F9D3851305}" srcOrd="0" destOrd="0" presId="urn:microsoft.com/office/officeart/2011/layout/TabList"/>
    <dgm:cxn modelId="{FE847882-30A8-4E9A-B5B0-171D21AECE3B}" type="presOf" srcId="{B29DC48B-A43A-4C5B-A10E-80A3071E2475}" destId="{3B69AFB6-5801-4F57-ACF3-BA69392E32B2}" srcOrd="0" destOrd="1" presId="urn:microsoft.com/office/officeart/2011/layout/TabList"/>
    <dgm:cxn modelId="{6534BB78-E44C-4A8C-9C26-C76470F0FFED}" type="presOf" srcId="{86CF91DD-7EB9-415D-A0C5-5AC03F778576}" destId="{9ED2203D-918F-44EC-B247-4F18D1533DFC}" srcOrd="0" destOrd="0" presId="urn:microsoft.com/office/officeart/2011/layout/TabList"/>
    <dgm:cxn modelId="{101E7E47-0A3B-4689-ACD8-F76913697010}" type="presOf" srcId="{190DAE61-6C91-40C4-BD3D-EC5B57FA1BF4}" destId="{88071924-1DEE-4C71-984B-67ED627B8B92}" srcOrd="0" destOrd="0" presId="urn:microsoft.com/office/officeart/2011/layout/TabList"/>
    <dgm:cxn modelId="{34CB2981-C183-44E8-A8ED-74FEEA58B63E}" srcId="{190DAE61-6C91-40C4-BD3D-EC5B57FA1BF4}" destId="{E9361F88-B09D-4992-9A79-BBE08501A3FD}" srcOrd="0" destOrd="0" parTransId="{23638DB9-7E98-49B6-9357-DC8209CE1DCC}" sibTransId="{65D581DB-2334-4E68-9FD8-5D986EB769EF}"/>
    <dgm:cxn modelId="{2D07EB18-4F9E-4CA3-AC6D-6216C19A7A58}" srcId="{A2D7EA0A-48D0-45DB-ACB6-CB9D25D527FA}" destId="{34B0736F-79CE-40F8-AB17-71D935C38733}" srcOrd="1" destOrd="0" parTransId="{9A23D101-3C29-4FB1-B067-1D7F1BE64B5C}" sibTransId="{F75B7AF2-9007-4F8F-95FD-D572E256E656}"/>
    <dgm:cxn modelId="{269DA816-8945-4DDD-892E-F89231A7857A}" srcId="{99529026-40E7-4DDC-A2D9-1DF4C9308CFF}" destId="{9E76DB8C-1DCF-42CD-A4A8-41669AC04857}" srcOrd="2" destOrd="0" parTransId="{0298E273-0295-481E-9F79-EE5542CEF628}" sibTransId="{86E301E3-3F2F-40A7-ADC3-D3402F3DAE21}"/>
    <dgm:cxn modelId="{BB1971F8-FC83-4B82-9CDE-4FBDB6C8FE4C}" type="presOf" srcId="{E9361F88-B09D-4992-9A79-BBE08501A3FD}" destId="{57A9EF79-E4F9-4F3E-BA06-2A957C5EF84D}" srcOrd="0" destOrd="0" presId="urn:microsoft.com/office/officeart/2011/layout/TabList"/>
    <dgm:cxn modelId="{0FB3898B-EFBA-4E6B-987B-9AACF9F57E02}" type="presOf" srcId="{9676AE39-81DE-483C-854B-69D4E1D2E8F7}" destId="{A5B58292-9B51-44B6-9762-503ADF0DDA74}" srcOrd="0" destOrd="1" presId="urn:microsoft.com/office/officeart/2011/layout/TabList"/>
    <dgm:cxn modelId="{09950D9F-8ACC-4F52-8F87-DC0BC97D8AC9}" type="presOf" srcId="{95DE3FEA-AC82-44E5-AB4B-3D60EBEB200A}" destId="{FF2DE601-FBEB-413C-82D6-B3BC3132C90F}" srcOrd="0" destOrd="0" presId="urn:microsoft.com/office/officeart/2011/layout/TabList"/>
    <dgm:cxn modelId="{03D43298-FA1F-412E-B8D5-55793110976C}" srcId="{E9361F88-B09D-4992-9A79-BBE08501A3FD}" destId="{B29DC48B-A43A-4C5B-A10E-80A3071E2475}" srcOrd="2" destOrd="0" parTransId="{3931A989-8F7A-42B3-9A7B-BE1A596DD46F}" sibTransId="{8E488AF5-1A56-45CC-BCDE-FD9FB8D17472}"/>
    <dgm:cxn modelId="{45182F01-2D39-47FD-B423-89C9BC416232}" srcId="{99529026-40E7-4DDC-A2D9-1DF4C9308CFF}" destId="{E0457EFF-B85B-4930-815D-68EEB1EF16B7}" srcOrd="0" destOrd="0" parTransId="{93828F65-99F7-4C3C-B4B9-AE55EF7151F8}" sibTransId="{F4F21E5C-70E0-431E-AFC6-2B06F785A95C}"/>
    <dgm:cxn modelId="{04213CCC-EB2F-495B-B2D9-E3375F045F34}" srcId="{190DAE61-6C91-40C4-BD3D-EC5B57FA1BF4}" destId="{95DE3FEA-AC82-44E5-AB4B-3D60EBEB200A}" srcOrd="1" destOrd="0" parTransId="{3259FD45-BDEB-4CA0-B63A-B9EE4661E572}" sibTransId="{4C119710-3105-4D9A-AC43-A26E6659AFF6}"/>
    <dgm:cxn modelId="{F4CAEB31-B3F1-49FE-98FF-9C2FB8A46FF2}" srcId="{95DE3FEA-AC82-44E5-AB4B-3D60EBEB200A}" destId="{4EC952D1-E7E4-41EA-B24C-67448549C25D}" srcOrd="0" destOrd="0" parTransId="{B740C869-4959-4EC5-AA67-8605601BDC6F}" sibTransId="{FFA5E84C-C250-4143-A4F9-1DFC0880D72F}"/>
    <dgm:cxn modelId="{D813FEC9-F980-4B26-AE9A-16AC7E2CE074}" type="presOf" srcId="{16D94CE2-6DCC-483F-B014-D29AD3CAE708}" destId="{5B21E677-29D5-4BEA-A331-D3353D43FC80}" srcOrd="0" destOrd="1" presId="urn:microsoft.com/office/officeart/2011/layout/TabList"/>
    <dgm:cxn modelId="{D8B09F7D-190B-49D7-847A-11BEA45386DA}" srcId="{99529026-40E7-4DDC-A2D9-1DF4C9308CFF}" destId="{713491D7-E0E9-4FC2-870B-9A30BD15AA0F}" srcOrd="3" destOrd="0" parTransId="{F3E7DA97-8102-49BE-85C5-FE7F19097B1C}" sibTransId="{C59F1808-0979-40BF-8A63-17E3AC0786DE}"/>
    <dgm:cxn modelId="{D20C2333-E12F-4586-8197-2A84FF374750}" srcId="{E9361F88-B09D-4992-9A79-BBE08501A3FD}" destId="{2288BD8F-28DF-40B6-8D5A-FE2156798AF8}" srcOrd="0" destOrd="0" parTransId="{0AD1390A-AEE8-4258-AC1E-2897E9FCE483}" sibTransId="{A863F124-06BA-48A0-9936-AC8B33FC2021}"/>
    <dgm:cxn modelId="{3688A99B-EA2E-43B8-BD27-28C64A31B402}" type="presParOf" srcId="{88071924-1DEE-4C71-984B-67ED627B8B92}" destId="{C994EBBD-127E-4481-810D-80AEC4E95D8A}" srcOrd="0" destOrd="0" presId="urn:microsoft.com/office/officeart/2011/layout/TabList"/>
    <dgm:cxn modelId="{3F383853-452E-4679-87D2-2D4AC26131C2}" type="presParOf" srcId="{C994EBBD-127E-4481-810D-80AEC4E95D8A}" destId="{392B175B-CB4C-4F70-9B51-ED06207B9E82}" srcOrd="0" destOrd="0" presId="urn:microsoft.com/office/officeart/2011/layout/TabList"/>
    <dgm:cxn modelId="{BA0DD88B-EA0E-4C2F-B07C-4C87CDC7BE47}" type="presParOf" srcId="{C994EBBD-127E-4481-810D-80AEC4E95D8A}" destId="{57A9EF79-E4F9-4F3E-BA06-2A957C5EF84D}" srcOrd="1" destOrd="0" presId="urn:microsoft.com/office/officeart/2011/layout/TabList"/>
    <dgm:cxn modelId="{28511E9A-E677-455F-9B8D-12B283A65F29}" type="presParOf" srcId="{C994EBBD-127E-4481-810D-80AEC4E95D8A}" destId="{94FFBF25-31DC-46F3-B8BE-2DD065FDA6BC}" srcOrd="2" destOrd="0" presId="urn:microsoft.com/office/officeart/2011/layout/TabList"/>
    <dgm:cxn modelId="{6DE763D0-CF1D-4354-B4F1-81C3451CEA31}" type="presParOf" srcId="{88071924-1DEE-4C71-984B-67ED627B8B92}" destId="{3B69AFB6-5801-4F57-ACF3-BA69392E32B2}" srcOrd="1" destOrd="0" presId="urn:microsoft.com/office/officeart/2011/layout/TabList"/>
    <dgm:cxn modelId="{A1B0402F-1F58-49DD-AB94-28A6F393C94E}" type="presParOf" srcId="{88071924-1DEE-4C71-984B-67ED627B8B92}" destId="{6CE7F0F9-4C71-4C76-BBB0-60477821FFB2}" srcOrd="2" destOrd="0" presId="urn:microsoft.com/office/officeart/2011/layout/TabList"/>
    <dgm:cxn modelId="{C3E9BE6A-AC61-43B8-8F09-5B7EB04E36BF}" type="presParOf" srcId="{88071924-1DEE-4C71-984B-67ED627B8B92}" destId="{EA384738-C759-4AB9-A06D-02627DA5409E}" srcOrd="3" destOrd="0" presId="urn:microsoft.com/office/officeart/2011/layout/TabList"/>
    <dgm:cxn modelId="{C9E8DED0-AC05-4B83-82A1-11AE91498210}" type="presParOf" srcId="{EA384738-C759-4AB9-A06D-02627DA5409E}" destId="{713C6FFB-7A86-465C-BD9B-407A6FA8A2F6}" srcOrd="0" destOrd="0" presId="urn:microsoft.com/office/officeart/2011/layout/TabList"/>
    <dgm:cxn modelId="{FE32B140-622F-40DD-9339-7F1306A903AD}" type="presParOf" srcId="{EA384738-C759-4AB9-A06D-02627DA5409E}" destId="{FF2DE601-FBEB-413C-82D6-B3BC3132C90F}" srcOrd="1" destOrd="0" presId="urn:microsoft.com/office/officeart/2011/layout/TabList"/>
    <dgm:cxn modelId="{70280D66-8982-4D67-A33A-287EA49D5DB4}" type="presParOf" srcId="{EA384738-C759-4AB9-A06D-02627DA5409E}" destId="{48AB209A-6114-4BE4-A6ED-ADF33B6639D9}" srcOrd="2" destOrd="0" presId="urn:microsoft.com/office/officeart/2011/layout/TabList"/>
    <dgm:cxn modelId="{C10EC995-1A52-45E3-8750-BBA58C0683B9}" type="presParOf" srcId="{88071924-1DEE-4C71-984B-67ED627B8B92}" destId="{5B21E677-29D5-4BEA-A331-D3353D43FC80}" srcOrd="4" destOrd="0" presId="urn:microsoft.com/office/officeart/2011/layout/TabList"/>
    <dgm:cxn modelId="{1AC1B5AE-B52A-43EB-8464-8631F23A01E2}" type="presParOf" srcId="{88071924-1DEE-4C71-984B-67ED627B8B92}" destId="{96252912-C7C0-4AE7-9FC3-533B11C77FA6}" srcOrd="5" destOrd="0" presId="urn:microsoft.com/office/officeart/2011/layout/TabList"/>
    <dgm:cxn modelId="{594825B7-81D4-41EE-A3D4-6AAA06D4B731}" type="presParOf" srcId="{88071924-1DEE-4C71-984B-67ED627B8B92}" destId="{6A5677E8-0587-4CA1-B03C-F3C26E709382}" srcOrd="6" destOrd="0" presId="urn:microsoft.com/office/officeart/2011/layout/TabList"/>
    <dgm:cxn modelId="{1C84E024-713A-4019-9B40-C30496AE2536}" type="presParOf" srcId="{6A5677E8-0587-4CA1-B03C-F3C26E709382}" destId="{4FFD0F51-09FA-4717-9A73-113323DAE0F0}" srcOrd="0" destOrd="0" presId="urn:microsoft.com/office/officeart/2011/layout/TabList"/>
    <dgm:cxn modelId="{D9807B38-68F9-4E27-85EF-F1D5AB584172}" type="presParOf" srcId="{6A5677E8-0587-4CA1-B03C-F3C26E709382}" destId="{7245DD3F-7854-4135-AD72-C79AC58A8165}" srcOrd="1" destOrd="0" presId="urn:microsoft.com/office/officeart/2011/layout/TabList"/>
    <dgm:cxn modelId="{181AB37C-5D1A-4B36-BC88-27484D4586F9}" type="presParOf" srcId="{6A5677E8-0587-4CA1-B03C-F3C26E709382}" destId="{99177768-7353-4AA6-B547-AC64167D9453}" srcOrd="2" destOrd="0" presId="urn:microsoft.com/office/officeart/2011/layout/TabList"/>
    <dgm:cxn modelId="{CD746C37-CA71-48C4-87DB-4002FF61247C}" type="presParOf" srcId="{88071924-1DEE-4C71-984B-67ED627B8B92}" destId="{A5B58292-9B51-44B6-9762-503ADF0DDA74}" srcOrd="7" destOrd="0" presId="urn:microsoft.com/office/officeart/2011/layout/TabList"/>
    <dgm:cxn modelId="{5B015FD6-42BF-4CA3-88FE-87F65762FCDD}" type="presParOf" srcId="{88071924-1DEE-4C71-984B-67ED627B8B92}" destId="{E224461A-07C8-4FB9-9796-80EB82498A4A}" srcOrd="8" destOrd="0" presId="urn:microsoft.com/office/officeart/2011/layout/TabList"/>
    <dgm:cxn modelId="{274908FE-85B3-422E-8683-DA851F37A4D0}" type="presParOf" srcId="{88071924-1DEE-4C71-984B-67ED627B8B92}" destId="{A9BC965C-421B-4344-8416-1C5FB71923C4}" srcOrd="9" destOrd="0" presId="urn:microsoft.com/office/officeart/2011/layout/TabList"/>
    <dgm:cxn modelId="{8747BA9A-85E3-4505-90DC-5C5EA8024D19}" type="presParOf" srcId="{A9BC965C-421B-4344-8416-1C5FB71923C4}" destId="{B6B7184F-0E4C-428A-A668-70F9D3851305}" srcOrd="0" destOrd="0" presId="urn:microsoft.com/office/officeart/2011/layout/TabList"/>
    <dgm:cxn modelId="{A2D5C886-CAF5-4426-98EE-E9760C9C550D}" type="presParOf" srcId="{A9BC965C-421B-4344-8416-1C5FB71923C4}" destId="{89391C59-20CA-40BC-B5CC-45CA18C7A183}" srcOrd="1" destOrd="0" presId="urn:microsoft.com/office/officeart/2011/layout/TabList"/>
    <dgm:cxn modelId="{AB7E8DBB-217D-494F-8F72-E117FFE2FFF9}" type="presParOf" srcId="{A9BC965C-421B-4344-8416-1C5FB71923C4}" destId="{4429FA22-1D37-4C0C-9D04-A77A9F8CCBB2}" srcOrd="2" destOrd="0" presId="urn:microsoft.com/office/officeart/2011/layout/TabList"/>
    <dgm:cxn modelId="{88251BB5-61ED-4584-A780-525936F2D3A4}" type="presParOf" srcId="{88071924-1DEE-4C71-984B-67ED627B8B92}" destId="{9ED2203D-918F-44EC-B247-4F18D1533DFC}" srcOrd="10" destOrd="0" presId="urn:microsoft.com/office/officeart/2011/layout/Tab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0EFDC2C-F235-41F5-B489-DE1DF194DD52}" type="doc">
      <dgm:prSet loTypeId="urn:microsoft.com/office/officeart/2005/8/layout/pList2" loCatId="list" qsTypeId="urn:microsoft.com/office/officeart/2005/8/quickstyle/simple1" qsCatId="simple" csTypeId="urn:microsoft.com/office/officeart/2005/8/colors/accent1_2" csCatId="accent1" phldr="1"/>
      <dgm:spPr/>
    </dgm:pt>
    <dgm:pt modelId="{6869A9FA-B719-4073-B37E-C59122811AF4}">
      <dgm:prSet phldrT="[Text]" custT="1"/>
      <dgm:spPr>
        <a:solidFill>
          <a:schemeClr val="accent5">
            <a:lumMod val="75000"/>
          </a:schemeClr>
        </a:solidFill>
      </dgm:spPr>
      <dgm:t>
        <a:bodyPr/>
        <a:lstStyle/>
        <a:p>
          <a:pPr algn="l"/>
          <a:r>
            <a:rPr lang="en-US" sz="2200" dirty="0" smtClean="0">
              <a:latin typeface="Arial" panose="020B0604020202020204" pitchFamily="34" charset="0"/>
              <a:cs typeface="Arial" panose="020B0604020202020204" pitchFamily="34" charset="0"/>
            </a:rPr>
            <a:t>- Complete all Iteration content marked with (B)</a:t>
          </a:r>
        </a:p>
        <a:p>
          <a:pPr algn="l"/>
          <a:r>
            <a:rPr lang="en-US" sz="2200" dirty="0" smtClean="0">
              <a:latin typeface="Arial" panose="020B0604020202020204" pitchFamily="34" charset="0"/>
              <a:cs typeface="Arial" panose="020B0604020202020204" pitchFamily="34" charset="0"/>
            </a:rPr>
            <a:t>- Must complete 6 of 8 iterations for full Participant grade</a:t>
          </a:r>
        </a:p>
        <a:p>
          <a:pPr algn="l"/>
          <a:r>
            <a:rPr lang="en-US" sz="2200" dirty="0" smtClean="0">
              <a:latin typeface="Arial" panose="020B0604020202020204" pitchFamily="34" charset="0"/>
              <a:cs typeface="Arial" panose="020B0604020202020204" pitchFamily="34" charset="0"/>
            </a:rPr>
            <a:t>- </a:t>
          </a:r>
          <a:r>
            <a:rPr lang="en-US" sz="2200" dirty="0" smtClean="0">
              <a:latin typeface="Arial" panose="020B0604020202020204" pitchFamily="34" charset="0"/>
              <a:cs typeface="Arial" panose="020B0604020202020204" pitchFamily="34" charset="0"/>
            </a:rPr>
            <a:t>60 </a:t>
          </a:r>
          <a:r>
            <a:rPr lang="en-US" sz="2200" dirty="0" smtClean="0">
              <a:latin typeface="Arial" panose="020B0604020202020204" pitchFamily="34" charset="0"/>
              <a:cs typeface="Arial" panose="020B0604020202020204" pitchFamily="34" charset="0"/>
            </a:rPr>
            <a:t>CLPs upon completion of course</a:t>
          </a:r>
          <a:endParaRPr lang="en-US" sz="22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AD192319-EBF7-469F-96D6-BC2179B41D26}" type="parTrans" cxnId="{69181EC8-5A86-4596-B129-2E930CDE1069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1EDAEDFB-E236-4283-8D5F-A4D76476CC37}" type="sibTrans" cxnId="{69181EC8-5A86-4596-B129-2E930CDE1069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0C8EC171-9289-4EEF-BF11-BC49AB53DFC5}">
      <dgm:prSet phldrT="[Text]" custT="1"/>
      <dgm:spPr>
        <a:solidFill>
          <a:schemeClr val="accent5">
            <a:lumMod val="75000"/>
          </a:schemeClr>
        </a:solidFill>
      </dgm:spPr>
      <dgm:t>
        <a:bodyPr/>
        <a:lstStyle/>
        <a:p>
          <a:pPr algn="l"/>
          <a:r>
            <a:rPr lang="en-US" sz="2200" dirty="0" smtClean="0">
              <a:latin typeface="Arial" panose="020B0604020202020204" pitchFamily="34" charset="0"/>
              <a:cs typeface="Arial" panose="020B0604020202020204" pitchFamily="34" charset="0"/>
            </a:rPr>
            <a:t>- Complete ½ of elective content, marked with (S&amp;G)</a:t>
          </a:r>
        </a:p>
        <a:p>
          <a:pPr algn="l"/>
          <a:r>
            <a:rPr lang="en-US" sz="2200" dirty="0" smtClean="0">
              <a:latin typeface="Arial" panose="020B0604020202020204" pitchFamily="34" charset="0"/>
              <a:cs typeface="Arial" panose="020B0604020202020204" pitchFamily="34" charset="0"/>
            </a:rPr>
            <a:t>- Earn 1 CLP for each badge </a:t>
          </a:r>
        </a:p>
        <a:p>
          <a:pPr algn="l"/>
          <a:r>
            <a:rPr lang="en-US" sz="2200" dirty="0" smtClean="0">
              <a:latin typeface="Arial" panose="020B0604020202020204" pitchFamily="34" charset="0"/>
              <a:cs typeface="Arial" panose="020B0604020202020204" pitchFamily="34" charset="0"/>
            </a:rPr>
            <a:t>- Silver badge earned in all 8 Iterations: 10 CLPs upon completion of course</a:t>
          </a:r>
          <a:endParaRPr lang="en-US" sz="22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C1ABF218-D867-459C-A34D-57F69858B261}" type="parTrans" cxnId="{D8D13357-E980-4A8D-8822-6611DDBCD3B2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9A9E5711-BC52-448A-8588-B9AFE35DFA12}" type="sibTrans" cxnId="{D8D13357-E980-4A8D-8822-6611DDBCD3B2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598E642C-E46E-4660-BBAD-249EA6CE7F06}">
      <dgm:prSet phldrT="[Text]" custT="1"/>
      <dgm:spPr>
        <a:solidFill>
          <a:schemeClr val="accent5">
            <a:lumMod val="75000"/>
          </a:schemeClr>
        </a:solidFill>
      </dgm:spPr>
      <dgm:t>
        <a:bodyPr/>
        <a:lstStyle/>
        <a:p>
          <a:pPr algn="l"/>
          <a:r>
            <a:rPr lang="en-US" sz="2200" dirty="0" smtClean="0">
              <a:latin typeface="Arial" panose="020B0604020202020204" pitchFamily="34" charset="0"/>
              <a:cs typeface="Arial" panose="020B0604020202020204" pitchFamily="34" charset="0"/>
            </a:rPr>
            <a:t>- Complete all of elective content, marked with (S&amp;G)</a:t>
          </a:r>
        </a:p>
        <a:p>
          <a:pPr algn="l"/>
          <a:r>
            <a:rPr lang="en-US" sz="2200" dirty="0" smtClean="0">
              <a:latin typeface="Arial" panose="020B0604020202020204" pitchFamily="34" charset="0"/>
              <a:cs typeface="Arial" panose="020B0604020202020204" pitchFamily="34" charset="0"/>
            </a:rPr>
            <a:t>- Earn 1 CLP for each badge </a:t>
          </a:r>
        </a:p>
        <a:p>
          <a:pPr algn="l"/>
          <a:r>
            <a:rPr lang="en-US" sz="2200" dirty="0" smtClean="0">
              <a:latin typeface="Arial" panose="020B0604020202020204" pitchFamily="34" charset="0"/>
              <a:cs typeface="Arial" panose="020B0604020202020204" pitchFamily="34" charset="0"/>
            </a:rPr>
            <a:t>- Gold badge earned in all 8 Iterations: 10 CLPs upon completion of course</a:t>
          </a:r>
          <a:endParaRPr lang="en-US" sz="22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08068AE8-3BCD-4203-A7C2-7D5A703B0CCE}" type="parTrans" cxnId="{1957DF2C-B02F-4C4B-8EF7-6B09ED94DC75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455CED27-B916-4480-B29D-3DE51ABC5AF4}" type="sibTrans" cxnId="{1957DF2C-B02F-4C4B-8EF7-6B09ED94DC75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58928FEB-FEC4-4F9D-B3A0-A2554413F7F7}" type="pres">
      <dgm:prSet presAssocID="{C0EFDC2C-F235-41F5-B489-DE1DF194DD52}" presName="Name0" presStyleCnt="0">
        <dgm:presLayoutVars>
          <dgm:dir/>
          <dgm:resizeHandles val="exact"/>
        </dgm:presLayoutVars>
      </dgm:prSet>
      <dgm:spPr/>
    </dgm:pt>
    <dgm:pt modelId="{D99C7B12-0E55-470A-A092-D4BA0D7C13A1}" type="pres">
      <dgm:prSet presAssocID="{C0EFDC2C-F235-41F5-B489-DE1DF194DD52}" presName="bkgdShp" presStyleLbl="alignAccFollowNode1" presStyleIdx="0" presStyleCnt="1" custScaleY="5918"/>
      <dgm:spPr>
        <a:solidFill>
          <a:schemeClr val="bg1">
            <a:alpha val="90000"/>
          </a:schemeClr>
        </a:solidFill>
        <a:ln>
          <a:noFill/>
        </a:ln>
      </dgm:spPr>
    </dgm:pt>
    <dgm:pt modelId="{B765F3D8-167C-4B89-9A6C-7F2007B211EF}" type="pres">
      <dgm:prSet presAssocID="{C0EFDC2C-F235-41F5-B489-DE1DF194DD52}" presName="linComp" presStyleCnt="0"/>
      <dgm:spPr/>
    </dgm:pt>
    <dgm:pt modelId="{93F13609-2289-414B-BB90-3BE70CEA21CF}" type="pres">
      <dgm:prSet presAssocID="{6869A9FA-B719-4073-B37E-C59122811AF4}" presName="compNode" presStyleCnt="0"/>
      <dgm:spPr/>
    </dgm:pt>
    <dgm:pt modelId="{359B8814-E0D4-48F5-9D2A-29F66B378966}" type="pres">
      <dgm:prSet presAssocID="{6869A9FA-B719-4073-B37E-C59122811AF4}" presName="node" presStyleLbl="node1" presStyleIdx="0" presStyleCnt="3" custScaleY="130127" custLinFactNeighborX="-353" custLinFactNeighborY="-569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ACEC014-A4AB-4814-9F94-AE677DFB25CD}" type="pres">
      <dgm:prSet presAssocID="{6869A9FA-B719-4073-B37E-C59122811AF4}" presName="invisiNode" presStyleLbl="node1" presStyleIdx="0" presStyleCnt="3"/>
      <dgm:spPr/>
    </dgm:pt>
    <dgm:pt modelId="{B31333D9-880D-40D2-82E7-F4DC175431A5}" type="pres">
      <dgm:prSet presAssocID="{6869A9FA-B719-4073-B37E-C59122811AF4}" presName="imagNode" presStyleLbl="fgImgPlace1" presStyleIdx="0" presStyleCnt="3" custScaleY="77769" custLinFactNeighborX="-10" custLinFactNeighborY="-10942"/>
      <dgm:spPr>
        <a:solidFill>
          <a:schemeClr val="accent2">
            <a:lumMod val="50000"/>
          </a:schemeClr>
        </a:solidFill>
      </dgm:spPr>
    </dgm:pt>
    <dgm:pt modelId="{21B8FA25-55D8-492B-AAE9-E419E382C23F}" type="pres">
      <dgm:prSet presAssocID="{1EDAEDFB-E236-4283-8D5F-A4D76476CC37}" presName="sibTrans" presStyleLbl="sibTrans2D1" presStyleIdx="0" presStyleCnt="0"/>
      <dgm:spPr/>
      <dgm:t>
        <a:bodyPr/>
        <a:lstStyle/>
        <a:p>
          <a:endParaRPr lang="en-US"/>
        </a:p>
      </dgm:t>
    </dgm:pt>
    <dgm:pt modelId="{1AC3BF66-FE14-4424-834D-43B714A4192F}" type="pres">
      <dgm:prSet presAssocID="{0C8EC171-9289-4EEF-BF11-BC49AB53DFC5}" presName="compNode" presStyleCnt="0"/>
      <dgm:spPr/>
    </dgm:pt>
    <dgm:pt modelId="{503ACA3A-77FA-45FB-BC80-FED652EBDB60}" type="pres">
      <dgm:prSet presAssocID="{0C8EC171-9289-4EEF-BF11-BC49AB53DFC5}" presName="node" presStyleLbl="node1" presStyleIdx="1" presStyleCnt="3" custScaleY="131549" custLinFactNeighborY="-534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5143A99-6592-4B29-8B7E-F07074533F9C}" type="pres">
      <dgm:prSet presAssocID="{0C8EC171-9289-4EEF-BF11-BC49AB53DFC5}" presName="invisiNode" presStyleLbl="node1" presStyleIdx="1" presStyleCnt="3"/>
      <dgm:spPr/>
    </dgm:pt>
    <dgm:pt modelId="{CCC52A8A-7574-4461-A1BA-548A7BFC09AB}" type="pres">
      <dgm:prSet presAssocID="{0C8EC171-9289-4EEF-BF11-BC49AB53DFC5}" presName="imagNode" presStyleLbl="fgImgPlace1" presStyleIdx="1" presStyleCnt="3" custScaleY="78111" custLinFactNeighborY="-9592"/>
      <dgm:spPr>
        <a:solidFill>
          <a:schemeClr val="bg1">
            <a:lumMod val="65000"/>
          </a:schemeClr>
        </a:solidFill>
      </dgm:spPr>
    </dgm:pt>
    <dgm:pt modelId="{F3B3F627-4820-43C3-B9B8-DF4804A1C247}" type="pres">
      <dgm:prSet presAssocID="{9A9E5711-BC52-448A-8588-B9AFE35DFA12}" presName="sibTrans" presStyleLbl="sibTrans2D1" presStyleIdx="0" presStyleCnt="0"/>
      <dgm:spPr/>
      <dgm:t>
        <a:bodyPr/>
        <a:lstStyle/>
        <a:p>
          <a:endParaRPr lang="en-US"/>
        </a:p>
      </dgm:t>
    </dgm:pt>
    <dgm:pt modelId="{68A243B0-695F-46A8-A2C1-61B5BE9C05A0}" type="pres">
      <dgm:prSet presAssocID="{598E642C-E46E-4660-BBAD-249EA6CE7F06}" presName="compNode" presStyleCnt="0"/>
      <dgm:spPr/>
    </dgm:pt>
    <dgm:pt modelId="{F7559F62-24E7-4B13-B7DD-B3A06437C3AE}" type="pres">
      <dgm:prSet presAssocID="{598E642C-E46E-4660-BBAD-249EA6CE7F06}" presName="node" presStyleLbl="node1" presStyleIdx="2" presStyleCnt="3" custScaleY="131656" custLinFactNeighborX="-291" custLinFactNeighborY="-482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940D9E5-7B3B-4EDB-83E5-E171287883E7}" type="pres">
      <dgm:prSet presAssocID="{598E642C-E46E-4660-BBAD-249EA6CE7F06}" presName="invisiNode" presStyleLbl="node1" presStyleIdx="2" presStyleCnt="3"/>
      <dgm:spPr/>
    </dgm:pt>
    <dgm:pt modelId="{FF025CBC-30C0-4DF6-A070-6B6B2B2C8B15}" type="pres">
      <dgm:prSet presAssocID="{598E642C-E46E-4660-BBAD-249EA6CE7F06}" presName="imagNode" presStyleLbl="fgImgPlace1" presStyleIdx="2" presStyleCnt="3" custScaleY="77810" custLinFactNeighborX="1" custLinFactNeighborY="-9280"/>
      <dgm:spPr>
        <a:solidFill>
          <a:schemeClr val="accent4">
            <a:lumMod val="75000"/>
          </a:schemeClr>
        </a:solidFill>
      </dgm:spPr>
    </dgm:pt>
  </dgm:ptLst>
  <dgm:cxnLst>
    <dgm:cxn modelId="{774EBD4A-5784-4F85-8A30-72F3132D17F3}" type="presOf" srcId="{6869A9FA-B719-4073-B37E-C59122811AF4}" destId="{359B8814-E0D4-48F5-9D2A-29F66B378966}" srcOrd="0" destOrd="0" presId="urn:microsoft.com/office/officeart/2005/8/layout/pList2"/>
    <dgm:cxn modelId="{1957DF2C-B02F-4C4B-8EF7-6B09ED94DC75}" srcId="{C0EFDC2C-F235-41F5-B489-DE1DF194DD52}" destId="{598E642C-E46E-4660-BBAD-249EA6CE7F06}" srcOrd="2" destOrd="0" parTransId="{08068AE8-3BCD-4203-A7C2-7D5A703B0CCE}" sibTransId="{455CED27-B916-4480-B29D-3DE51ABC5AF4}"/>
    <dgm:cxn modelId="{1FA2700D-1469-4E87-AE1F-A626811C2581}" type="presOf" srcId="{1EDAEDFB-E236-4283-8D5F-A4D76476CC37}" destId="{21B8FA25-55D8-492B-AAE9-E419E382C23F}" srcOrd="0" destOrd="0" presId="urn:microsoft.com/office/officeart/2005/8/layout/pList2"/>
    <dgm:cxn modelId="{8B56A82E-3252-461B-93B5-BE247DA7DA0A}" type="presOf" srcId="{0C8EC171-9289-4EEF-BF11-BC49AB53DFC5}" destId="{503ACA3A-77FA-45FB-BC80-FED652EBDB60}" srcOrd="0" destOrd="0" presId="urn:microsoft.com/office/officeart/2005/8/layout/pList2"/>
    <dgm:cxn modelId="{9DA92B58-69B0-4189-A41A-2E6EC390203C}" type="presOf" srcId="{598E642C-E46E-4660-BBAD-249EA6CE7F06}" destId="{F7559F62-24E7-4B13-B7DD-B3A06437C3AE}" srcOrd="0" destOrd="0" presId="urn:microsoft.com/office/officeart/2005/8/layout/pList2"/>
    <dgm:cxn modelId="{E9DE4F29-CF23-43E1-88F8-D262B0BD2849}" type="presOf" srcId="{C0EFDC2C-F235-41F5-B489-DE1DF194DD52}" destId="{58928FEB-FEC4-4F9D-B3A0-A2554413F7F7}" srcOrd="0" destOrd="0" presId="urn:microsoft.com/office/officeart/2005/8/layout/pList2"/>
    <dgm:cxn modelId="{592004F2-D566-472C-8C43-BC8AF16DAA40}" type="presOf" srcId="{9A9E5711-BC52-448A-8588-B9AFE35DFA12}" destId="{F3B3F627-4820-43C3-B9B8-DF4804A1C247}" srcOrd="0" destOrd="0" presId="urn:microsoft.com/office/officeart/2005/8/layout/pList2"/>
    <dgm:cxn modelId="{D8D13357-E980-4A8D-8822-6611DDBCD3B2}" srcId="{C0EFDC2C-F235-41F5-B489-DE1DF194DD52}" destId="{0C8EC171-9289-4EEF-BF11-BC49AB53DFC5}" srcOrd="1" destOrd="0" parTransId="{C1ABF218-D867-459C-A34D-57F69858B261}" sibTransId="{9A9E5711-BC52-448A-8588-B9AFE35DFA12}"/>
    <dgm:cxn modelId="{69181EC8-5A86-4596-B129-2E930CDE1069}" srcId="{C0EFDC2C-F235-41F5-B489-DE1DF194DD52}" destId="{6869A9FA-B719-4073-B37E-C59122811AF4}" srcOrd="0" destOrd="0" parTransId="{AD192319-EBF7-469F-96D6-BC2179B41D26}" sibTransId="{1EDAEDFB-E236-4283-8D5F-A4D76476CC37}"/>
    <dgm:cxn modelId="{1FC54E4F-E383-4F5C-8F6E-75B707D88784}" type="presParOf" srcId="{58928FEB-FEC4-4F9D-B3A0-A2554413F7F7}" destId="{D99C7B12-0E55-470A-A092-D4BA0D7C13A1}" srcOrd="0" destOrd="0" presId="urn:microsoft.com/office/officeart/2005/8/layout/pList2"/>
    <dgm:cxn modelId="{221EEC6D-64EC-4066-8168-A8408E5A7E29}" type="presParOf" srcId="{58928FEB-FEC4-4F9D-B3A0-A2554413F7F7}" destId="{B765F3D8-167C-4B89-9A6C-7F2007B211EF}" srcOrd="1" destOrd="0" presId="urn:microsoft.com/office/officeart/2005/8/layout/pList2"/>
    <dgm:cxn modelId="{E6DB339C-B4A4-4CE0-B73E-9B64B33AAF20}" type="presParOf" srcId="{B765F3D8-167C-4B89-9A6C-7F2007B211EF}" destId="{93F13609-2289-414B-BB90-3BE70CEA21CF}" srcOrd="0" destOrd="0" presId="urn:microsoft.com/office/officeart/2005/8/layout/pList2"/>
    <dgm:cxn modelId="{44E1551A-D67E-42C4-9E0D-E01DC7CDE017}" type="presParOf" srcId="{93F13609-2289-414B-BB90-3BE70CEA21CF}" destId="{359B8814-E0D4-48F5-9D2A-29F66B378966}" srcOrd="0" destOrd="0" presId="urn:microsoft.com/office/officeart/2005/8/layout/pList2"/>
    <dgm:cxn modelId="{961A0BDE-418C-4BA8-B0AE-59CC2103D736}" type="presParOf" srcId="{93F13609-2289-414B-BB90-3BE70CEA21CF}" destId="{FACEC014-A4AB-4814-9F94-AE677DFB25CD}" srcOrd="1" destOrd="0" presId="urn:microsoft.com/office/officeart/2005/8/layout/pList2"/>
    <dgm:cxn modelId="{76A02DF3-8A21-472A-B016-81A37395A3D1}" type="presParOf" srcId="{93F13609-2289-414B-BB90-3BE70CEA21CF}" destId="{B31333D9-880D-40D2-82E7-F4DC175431A5}" srcOrd="2" destOrd="0" presId="urn:microsoft.com/office/officeart/2005/8/layout/pList2"/>
    <dgm:cxn modelId="{5C2DAD63-739F-444C-AA05-C8D1232329E9}" type="presParOf" srcId="{B765F3D8-167C-4B89-9A6C-7F2007B211EF}" destId="{21B8FA25-55D8-492B-AAE9-E419E382C23F}" srcOrd="1" destOrd="0" presId="urn:microsoft.com/office/officeart/2005/8/layout/pList2"/>
    <dgm:cxn modelId="{2D6349A9-43F0-44C4-8D66-59423EBCF327}" type="presParOf" srcId="{B765F3D8-167C-4B89-9A6C-7F2007B211EF}" destId="{1AC3BF66-FE14-4424-834D-43B714A4192F}" srcOrd="2" destOrd="0" presId="urn:microsoft.com/office/officeart/2005/8/layout/pList2"/>
    <dgm:cxn modelId="{FAC0163C-31CD-4566-AEA2-3AB64F4DA806}" type="presParOf" srcId="{1AC3BF66-FE14-4424-834D-43B714A4192F}" destId="{503ACA3A-77FA-45FB-BC80-FED652EBDB60}" srcOrd="0" destOrd="0" presId="urn:microsoft.com/office/officeart/2005/8/layout/pList2"/>
    <dgm:cxn modelId="{7210E318-411F-44ED-A559-F816AD37F47B}" type="presParOf" srcId="{1AC3BF66-FE14-4424-834D-43B714A4192F}" destId="{75143A99-6592-4B29-8B7E-F07074533F9C}" srcOrd="1" destOrd="0" presId="urn:microsoft.com/office/officeart/2005/8/layout/pList2"/>
    <dgm:cxn modelId="{7167DED7-F40F-43A1-9819-A50FE1F1745F}" type="presParOf" srcId="{1AC3BF66-FE14-4424-834D-43B714A4192F}" destId="{CCC52A8A-7574-4461-A1BA-548A7BFC09AB}" srcOrd="2" destOrd="0" presId="urn:microsoft.com/office/officeart/2005/8/layout/pList2"/>
    <dgm:cxn modelId="{3318294E-E2EC-4EFE-8164-5943D0121629}" type="presParOf" srcId="{B765F3D8-167C-4B89-9A6C-7F2007B211EF}" destId="{F3B3F627-4820-43C3-B9B8-DF4804A1C247}" srcOrd="3" destOrd="0" presId="urn:microsoft.com/office/officeart/2005/8/layout/pList2"/>
    <dgm:cxn modelId="{2F07590D-0508-44EB-82CB-A6E9059479AE}" type="presParOf" srcId="{B765F3D8-167C-4B89-9A6C-7F2007B211EF}" destId="{68A243B0-695F-46A8-A2C1-61B5BE9C05A0}" srcOrd="4" destOrd="0" presId="urn:microsoft.com/office/officeart/2005/8/layout/pList2"/>
    <dgm:cxn modelId="{50234AA1-4FCA-435D-9AE5-7C17CCE2B58A}" type="presParOf" srcId="{68A243B0-695F-46A8-A2C1-61B5BE9C05A0}" destId="{F7559F62-24E7-4B13-B7DD-B3A06437C3AE}" srcOrd="0" destOrd="0" presId="urn:microsoft.com/office/officeart/2005/8/layout/pList2"/>
    <dgm:cxn modelId="{2C3D5137-5017-4833-80EA-67C55BD19755}" type="presParOf" srcId="{68A243B0-695F-46A8-A2C1-61B5BE9C05A0}" destId="{5940D9E5-7B3B-4EDB-83E5-E171287883E7}" srcOrd="1" destOrd="0" presId="urn:microsoft.com/office/officeart/2005/8/layout/pList2"/>
    <dgm:cxn modelId="{6BB43BD2-5F1F-4AAF-8D90-F60674D893CE}" type="presParOf" srcId="{68A243B0-695F-46A8-A2C1-61B5BE9C05A0}" destId="{FF025CBC-30C0-4DF6-A070-6B6B2B2C8B15}" srcOrd="2" destOrd="0" presId="urn:microsoft.com/office/officeart/2005/8/layout/p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812816D-784B-4DF7-8D5A-A6C5BCD7DA1E}" type="doc">
      <dgm:prSet loTypeId="urn:microsoft.com/office/officeart/2005/8/layout/hierarchy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3BE481E-F4AA-4F62-BEDF-678ED36B5ABF}">
      <dgm:prSet phldrT="[Text]"/>
      <dgm:spPr>
        <a:solidFill>
          <a:srgbClr val="002060"/>
        </a:solidFill>
      </dgm:spPr>
      <dgm:t>
        <a:bodyPr/>
        <a:lstStyle/>
        <a:p>
          <a:r>
            <a:rPr lang="en-US" dirty="0" smtClean="0">
              <a:latin typeface="Arial" panose="020B0604020202020204" pitchFamily="34" charset="0"/>
              <a:cs typeface="Arial" panose="020B0604020202020204" pitchFamily="34" charset="0"/>
            </a:rPr>
            <a:t>Peer Rating</a:t>
          </a:r>
          <a:endParaRPr lang="en-US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ACBC23A6-1E64-4FB3-8FF2-A458A5979FD7}" type="parTrans" cxnId="{EEB3C01C-FDAA-49D7-9DB5-2110DBC69EBF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08349287-386D-4607-A2FB-ACCBAD92619C}" type="sibTrans" cxnId="{EEB3C01C-FDAA-49D7-9DB5-2110DBC69EBF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B8567D9A-D944-46DA-A844-5E26B84A7854}">
      <dgm:prSet phldrT="[Text]"/>
      <dgm:spPr/>
      <dgm:t>
        <a:bodyPr/>
        <a:lstStyle/>
        <a:p>
          <a:r>
            <a:rPr lang="en-US" dirty="0" smtClean="0">
              <a:latin typeface="Arial" panose="020B0604020202020204" pitchFamily="34" charset="0"/>
              <a:cs typeface="Arial" panose="020B0604020202020204" pitchFamily="34" charset="0"/>
            </a:rPr>
            <a:t>Engaged Contribution</a:t>
          </a:r>
          <a:endParaRPr lang="en-US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587F9CEB-3FB2-4012-8D59-AD85A3D77896}" type="parTrans" cxnId="{754BE783-7C33-452D-B82E-83B054934743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CB8B3835-25CB-43D3-BE11-95F0C1D474D9}" type="sibTrans" cxnId="{754BE783-7C33-452D-B82E-83B054934743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136E83FA-3098-4644-815E-6C18F39D7421}">
      <dgm:prSet phldrT="[Text]"/>
      <dgm:spPr/>
      <dgm:t>
        <a:bodyPr/>
        <a:lstStyle/>
        <a:p>
          <a:r>
            <a:rPr lang="en-US" dirty="0" smtClean="0">
              <a:latin typeface="Arial" panose="020B0604020202020204" pitchFamily="34" charset="0"/>
              <a:cs typeface="Arial" panose="020B0604020202020204" pitchFamily="34" charset="0"/>
            </a:rPr>
            <a:t>Collaborative Action</a:t>
          </a:r>
          <a:endParaRPr lang="en-US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1A58C1BC-F847-44E8-9013-43DF058E1771}" type="parTrans" cxnId="{5C4C9DBE-1061-48A6-82E7-8BE599B4DC1E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7E86C14A-69F5-4075-94AE-37C2BD4E84D1}" type="sibTrans" cxnId="{5C4C9DBE-1061-48A6-82E7-8BE599B4DC1E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57280B7A-4E4B-4973-8DB0-7AF4B1C81F6F}">
      <dgm:prSet phldrT="[Text]"/>
      <dgm:spPr>
        <a:solidFill>
          <a:srgbClr val="002060"/>
        </a:solidFill>
      </dgm:spPr>
      <dgm:t>
        <a:bodyPr/>
        <a:lstStyle/>
        <a:p>
          <a:r>
            <a:rPr lang="en-US" dirty="0" smtClean="0">
              <a:latin typeface="Arial" panose="020B0604020202020204" pitchFamily="34" charset="0"/>
              <a:cs typeface="Arial" panose="020B0604020202020204" pitchFamily="34" charset="0"/>
            </a:rPr>
            <a:t>Program Leadership </a:t>
          </a:r>
          <a:r>
            <a:rPr lang="en-US" dirty="0" smtClean="0">
              <a:latin typeface="Arial" panose="020B0604020202020204" pitchFamily="34" charset="0"/>
              <a:cs typeface="Arial" panose="020B0604020202020204" pitchFamily="34" charset="0"/>
            </a:rPr>
            <a:t>Rating following Shark Tank Pitch</a:t>
          </a:r>
          <a:endParaRPr lang="en-US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4C6B6ADD-B528-4F0B-BBA7-7F2EB8937937}" type="parTrans" cxnId="{2FC2C6F0-38D0-41A2-B54C-FFBE4FEFC13A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E8F14F98-901D-48A1-AE25-9BFFF6775F57}" type="sibTrans" cxnId="{2FC2C6F0-38D0-41A2-B54C-FFBE4FEFC13A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2BB93DAA-8722-4CB5-90EA-CE137D67E104}">
      <dgm:prSet phldrT="[Text]"/>
      <dgm:spPr/>
      <dgm:t>
        <a:bodyPr/>
        <a:lstStyle/>
        <a:p>
          <a:r>
            <a:rPr lang="en-US" dirty="0" smtClean="0">
              <a:latin typeface="Arial" panose="020B0604020202020204" pitchFamily="34" charset="0"/>
              <a:cs typeface="Arial" panose="020B0604020202020204" pitchFamily="34" charset="0"/>
            </a:rPr>
            <a:t>Technical Communication</a:t>
          </a:r>
          <a:endParaRPr lang="en-US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0CAF8B28-F7E5-4BEA-9BFE-6679FB4AE6E3}" type="parTrans" cxnId="{5C88D7BF-141D-4941-9871-DFA059D322B2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2A6544D1-03C9-4469-92B8-8668673CE474}" type="sibTrans" cxnId="{5C88D7BF-141D-4941-9871-DFA059D322B2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5B440FDF-6D11-42BB-AFE7-DF3BB55B9093}">
      <dgm:prSet phldrT="[Text]"/>
      <dgm:spPr/>
      <dgm:t>
        <a:bodyPr/>
        <a:lstStyle/>
        <a:p>
          <a:r>
            <a:rPr lang="en-US" dirty="0" smtClean="0">
              <a:latin typeface="Arial" panose="020B0604020202020204" pitchFamily="34" charset="0"/>
              <a:cs typeface="Arial" panose="020B0604020202020204" pitchFamily="34" charset="0"/>
            </a:rPr>
            <a:t>Analytical Ability</a:t>
          </a:r>
          <a:endParaRPr lang="en-US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B8BB3291-C497-406A-9E04-4A835F797742}" type="parTrans" cxnId="{CCFEABFC-A33B-409A-9EC5-1C40D4E12896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3F0CB759-36AC-4756-982C-1A00DE489680}" type="sibTrans" cxnId="{CCFEABFC-A33B-409A-9EC5-1C40D4E12896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AF1FEE98-9959-46C2-8706-1975E9AD2884}" type="pres">
      <dgm:prSet presAssocID="{2812816D-784B-4DF7-8D5A-A6C5BCD7DA1E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8009FCFE-91BD-4B62-9E2F-FAAD72464D31}" type="pres">
      <dgm:prSet presAssocID="{83BE481E-F4AA-4F62-BEDF-678ED36B5ABF}" presName="root" presStyleCnt="0"/>
      <dgm:spPr/>
    </dgm:pt>
    <dgm:pt modelId="{771AD84D-B04A-4746-8E3A-BA1FEB39D81F}" type="pres">
      <dgm:prSet presAssocID="{83BE481E-F4AA-4F62-BEDF-678ED36B5ABF}" presName="rootComposite" presStyleCnt="0"/>
      <dgm:spPr/>
    </dgm:pt>
    <dgm:pt modelId="{0FEA11B7-C51D-4F0A-806F-2F9E5259950B}" type="pres">
      <dgm:prSet presAssocID="{83BE481E-F4AA-4F62-BEDF-678ED36B5ABF}" presName="rootText" presStyleLbl="node1" presStyleIdx="0" presStyleCnt="2" custScaleX="140363"/>
      <dgm:spPr/>
      <dgm:t>
        <a:bodyPr/>
        <a:lstStyle/>
        <a:p>
          <a:endParaRPr lang="en-US"/>
        </a:p>
      </dgm:t>
    </dgm:pt>
    <dgm:pt modelId="{45D31506-2FC0-4FA8-89FA-5ED61F571458}" type="pres">
      <dgm:prSet presAssocID="{83BE481E-F4AA-4F62-BEDF-678ED36B5ABF}" presName="rootConnector" presStyleLbl="node1" presStyleIdx="0" presStyleCnt="2"/>
      <dgm:spPr/>
      <dgm:t>
        <a:bodyPr/>
        <a:lstStyle/>
        <a:p>
          <a:endParaRPr lang="en-US"/>
        </a:p>
      </dgm:t>
    </dgm:pt>
    <dgm:pt modelId="{0BEA1743-0EF1-414D-ADBD-5E24DA4A1E90}" type="pres">
      <dgm:prSet presAssocID="{83BE481E-F4AA-4F62-BEDF-678ED36B5ABF}" presName="childShape" presStyleCnt="0"/>
      <dgm:spPr/>
    </dgm:pt>
    <dgm:pt modelId="{D497F793-F907-4391-9A38-81A668F692D9}" type="pres">
      <dgm:prSet presAssocID="{587F9CEB-3FB2-4012-8D59-AD85A3D77896}" presName="Name13" presStyleLbl="parChTrans1D2" presStyleIdx="0" presStyleCnt="4"/>
      <dgm:spPr/>
      <dgm:t>
        <a:bodyPr/>
        <a:lstStyle/>
        <a:p>
          <a:endParaRPr lang="en-US"/>
        </a:p>
      </dgm:t>
    </dgm:pt>
    <dgm:pt modelId="{1E496F5A-8C34-43B1-B5BB-B14B03F21DAF}" type="pres">
      <dgm:prSet presAssocID="{B8567D9A-D944-46DA-A844-5E26B84A7854}" presName="childText" presStyleLbl="bgAcc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F654ED3-0D76-4A52-84F6-A7C056926B6D}" type="pres">
      <dgm:prSet presAssocID="{1A58C1BC-F847-44E8-9013-43DF058E1771}" presName="Name13" presStyleLbl="parChTrans1D2" presStyleIdx="1" presStyleCnt="4"/>
      <dgm:spPr/>
      <dgm:t>
        <a:bodyPr/>
        <a:lstStyle/>
        <a:p>
          <a:endParaRPr lang="en-US"/>
        </a:p>
      </dgm:t>
    </dgm:pt>
    <dgm:pt modelId="{E12E4D51-D374-4DE1-9815-AF39E1527BC5}" type="pres">
      <dgm:prSet presAssocID="{136E83FA-3098-4644-815E-6C18F39D7421}" presName="childText" presStyleLbl="bgAcc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0130218-639D-4876-B738-E98F74056F63}" type="pres">
      <dgm:prSet presAssocID="{57280B7A-4E4B-4973-8DB0-7AF4B1C81F6F}" presName="root" presStyleCnt="0"/>
      <dgm:spPr/>
    </dgm:pt>
    <dgm:pt modelId="{8D0D5C44-B751-4C2B-A906-08D93A1C7E06}" type="pres">
      <dgm:prSet presAssocID="{57280B7A-4E4B-4973-8DB0-7AF4B1C81F6F}" presName="rootComposite" presStyleCnt="0"/>
      <dgm:spPr/>
    </dgm:pt>
    <dgm:pt modelId="{31CA8F66-D262-429E-8769-181A4F75CB69}" type="pres">
      <dgm:prSet presAssocID="{57280B7A-4E4B-4973-8DB0-7AF4B1C81F6F}" presName="rootText" presStyleLbl="node1" presStyleIdx="1" presStyleCnt="2" custScaleX="139516"/>
      <dgm:spPr/>
      <dgm:t>
        <a:bodyPr/>
        <a:lstStyle/>
        <a:p>
          <a:endParaRPr lang="en-US"/>
        </a:p>
      </dgm:t>
    </dgm:pt>
    <dgm:pt modelId="{A62B1F48-3CA9-4642-9CC7-EB85DA38EE9B}" type="pres">
      <dgm:prSet presAssocID="{57280B7A-4E4B-4973-8DB0-7AF4B1C81F6F}" presName="rootConnector" presStyleLbl="node1" presStyleIdx="1" presStyleCnt="2"/>
      <dgm:spPr/>
      <dgm:t>
        <a:bodyPr/>
        <a:lstStyle/>
        <a:p>
          <a:endParaRPr lang="en-US"/>
        </a:p>
      </dgm:t>
    </dgm:pt>
    <dgm:pt modelId="{89F13BE7-A783-4652-A353-9BCCAD07D919}" type="pres">
      <dgm:prSet presAssocID="{57280B7A-4E4B-4973-8DB0-7AF4B1C81F6F}" presName="childShape" presStyleCnt="0"/>
      <dgm:spPr/>
    </dgm:pt>
    <dgm:pt modelId="{A6F049B9-9BD5-4D0B-B7E2-B2AC495229D7}" type="pres">
      <dgm:prSet presAssocID="{0CAF8B28-F7E5-4BEA-9BFE-6679FB4AE6E3}" presName="Name13" presStyleLbl="parChTrans1D2" presStyleIdx="2" presStyleCnt="4"/>
      <dgm:spPr/>
      <dgm:t>
        <a:bodyPr/>
        <a:lstStyle/>
        <a:p>
          <a:endParaRPr lang="en-US"/>
        </a:p>
      </dgm:t>
    </dgm:pt>
    <dgm:pt modelId="{949A9BE4-63BD-4E1B-9F69-F21842EC5219}" type="pres">
      <dgm:prSet presAssocID="{2BB93DAA-8722-4CB5-90EA-CE137D67E104}" presName="childText" presStyleLbl="bgAcc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4673043-5C0E-4C76-982E-CD5CACEE7FE1}" type="pres">
      <dgm:prSet presAssocID="{B8BB3291-C497-406A-9E04-4A835F797742}" presName="Name13" presStyleLbl="parChTrans1D2" presStyleIdx="3" presStyleCnt="4"/>
      <dgm:spPr/>
      <dgm:t>
        <a:bodyPr/>
        <a:lstStyle/>
        <a:p>
          <a:endParaRPr lang="en-US"/>
        </a:p>
      </dgm:t>
    </dgm:pt>
    <dgm:pt modelId="{00E68B5B-4FB7-4303-A7D7-E3F429C668A8}" type="pres">
      <dgm:prSet presAssocID="{5B440FDF-6D11-42BB-AFE7-DF3BB55B9093}" presName="childText" presStyleLbl="bgAcc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170D96D-A1E9-4B48-99E5-458352AE707B}" type="presOf" srcId="{1A58C1BC-F847-44E8-9013-43DF058E1771}" destId="{3F654ED3-0D76-4A52-84F6-A7C056926B6D}" srcOrd="0" destOrd="0" presId="urn:microsoft.com/office/officeart/2005/8/layout/hierarchy3"/>
    <dgm:cxn modelId="{5C4C9DBE-1061-48A6-82E7-8BE599B4DC1E}" srcId="{83BE481E-F4AA-4F62-BEDF-678ED36B5ABF}" destId="{136E83FA-3098-4644-815E-6C18F39D7421}" srcOrd="1" destOrd="0" parTransId="{1A58C1BC-F847-44E8-9013-43DF058E1771}" sibTransId="{7E86C14A-69F5-4075-94AE-37C2BD4E84D1}"/>
    <dgm:cxn modelId="{EEB3C01C-FDAA-49D7-9DB5-2110DBC69EBF}" srcId="{2812816D-784B-4DF7-8D5A-A6C5BCD7DA1E}" destId="{83BE481E-F4AA-4F62-BEDF-678ED36B5ABF}" srcOrd="0" destOrd="0" parTransId="{ACBC23A6-1E64-4FB3-8FF2-A458A5979FD7}" sibTransId="{08349287-386D-4607-A2FB-ACCBAD92619C}"/>
    <dgm:cxn modelId="{DAD015BA-0C9A-4AAA-A623-DD402E02919F}" type="presOf" srcId="{2812816D-784B-4DF7-8D5A-A6C5BCD7DA1E}" destId="{AF1FEE98-9959-46C2-8706-1975E9AD2884}" srcOrd="0" destOrd="0" presId="urn:microsoft.com/office/officeart/2005/8/layout/hierarchy3"/>
    <dgm:cxn modelId="{7A0FAF9C-9335-4967-BADA-1647FF41DC11}" type="presOf" srcId="{2BB93DAA-8722-4CB5-90EA-CE137D67E104}" destId="{949A9BE4-63BD-4E1B-9F69-F21842EC5219}" srcOrd="0" destOrd="0" presId="urn:microsoft.com/office/officeart/2005/8/layout/hierarchy3"/>
    <dgm:cxn modelId="{20841C07-5487-46B7-A73B-3352FFBB979C}" type="presOf" srcId="{57280B7A-4E4B-4973-8DB0-7AF4B1C81F6F}" destId="{31CA8F66-D262-429E-8769-181A4F75CB69}" srcOrd="0" destOrd="0" presId="urn:microsoft.com/office/officeart/2005/8/layout/hierarchy3"/>
    <dgm:cxn modelId="{0A24FB67-CE24-43F2-92FA-B6727962B8C1}" type="presOf" srcId="{83BE481E-F4AA-4F62-BEDF-678ED36B5ABF}" destId="{0FEA11B7-C51D-4F0A-806F-2F9E5259950B}" srcOrd="0" destOrd="0" presId="urn:microsoft.com/office/officeart/2005/8/layout/hierarchy3"/>
    <dgm:cxn modelId="{71C60F16-635D-422B-98BC-26D0DE47CA5C}" type="presOf" srcId="{B8BB3291-C497-406A-9E04-4A835F797742}" destId="{14673043-5C0E-4C76-982E-CD5CACEE7FE1}" srcOrd="0" destOrd="0" presId="urn:microsoft.com/office/officeart/2005/8/layout/hierarchy3"/>
    <dgm:cxn modelId="{C2A9CC86-FCB9-45BB-B6AF-C65EE084C732}" type="presOf" srcId="{83BE481E-F4AA-4F62-BEDF-678ED36B5ABF}" destId="{45D31506-2FC0-4FA8-89FA-5ED61F571458}" srcOrd="1" destOrd="0" presId="urn:microsoft.com/office/officeart/2005/8/layout/hierarchy3"/>
    <dgm:cxn modelId="{754BE783-7C33-452D-B82E-83B054934743}" srcId="{83BE481E-F4AA-4F62-BEDF-678ED36B5ABF}" destId="{B8567D9A-D944-46DA-A844-5E26B84A7854}" srcOrd="0" destOrd="0" parTransId="{587F9CEB-3FB2-4012-8D59-AD85A3D77896}" sibTransId="{CB8B3835-25CB-43D3-BE11-95F0C1D474D9}"/>
    <dgm:cxn modelId="{814F1DED-5C7D-4DA2-B504-760B18765461}" type="presOf" srcId="{5B440FDF-6D11-42BB-AFE7-DF3BB55B9093}" destId="{00E68B5B-4FB7-4303-A7D7-E3F429C668A8}" srcOrd="0" destOrd="0" presId="urn:microsoft.com/office/officeart/2005/8/layout/hierarchy3"/>
    <dgm:cxn modelId="{CCFEABFC-A33B-409A-9EC5-1C40D4E12896}" srcId="{57280B7A-4E4B-4973-8DB0-7AF4B1C81F6F}" destId="{5B440FDF-6D11-42BB-AFE7-DF3BB55B9093}" srcOrd="1" destOrd="0" parTransId="{B8BB3291-C497-406A-9E04-4A835F797742}" sibTransId="{3F0CB759-36AC-4756-982C-1A00DE489680}"/>
    <dgm:cxn modelId="{8DD0DF7B-278A-4D9F-898A-60A7AC5E415E}" type="presOf" srcId="{57280B7A-4E4B-4973-8DB0-7AF4B1C81F6F}" destId="{A62B1F48-3CA9-4642-9CC7-EB85DA38EE9B}" srcOrd="1" destOrd="0" presId="urn:microsoft.com/office/officeart/2005/8/layout/hierarchy3"/>
    <dgm:cxn modelId="{2FC2C6F0-38D0-41A2-B54C-FFBE4FEFC13A}" srcId="{2812816D-784B-4DF7-8D5A-A6C5BCD7DA1E}" destId="{57280B7A-4E4B-4973-8DB0-7AF4B1C81F6F}" srcOrd="1" destOrd="0" parTransId="{4C6B6ADD-B528-4F0B-BBA7-7F2EB8937937}" sibTransId="{E8F14F98-901D-48A1-AE25-9BFFF6775F57}"/>
    <dgm:cxn modelId="{9CD5519F-725F-4F0D-AE3E-9F7604159763}" type="presOf" srcId="{B8567D9A-D944-46DA-A844-5E26B84A7854}" destId="{1E496F5A-8C34-43B1-B5BB-B14B03F21DAF}" srcOrd="0" destOrd="0" presId="urn:microsoft.com/office/officeart/2005/8/layout/hierarchy3"/>
    <dgm:cxn modelId="{34FC4692-FE18-4131-AF63-DC49EB2B1917}" type="presOf" srcId="{0CAF8B28-F7E5-4BEA-9BFE-6679FB4AE6E3}" destId="{A6F049B9-9BD5-4D0B-B7E2-B2AC495229D7}" srcOrd="0" destOrd="0" presId="urn:microsoft.com/office/officeart/2005/8/layout/hierarchy3"/>
    <dgm:cxn modelId="{C61780F1-FA27-415A-93AE-BA3D901FACDF}" type="presOf" srcId="{136E83FA-3098-4644-815E-6C18F39D7421}" destId="{E12E4D51-D374-4DE1-9815-AF39E1527BC5}" srcOrd="0" destOrd="0" presId="urn:microsoft.com/office/officeart/2005/8/layout/hierarchy3"/>
    <dgm:cxn modelId="{F03858EC-6E1C-416D-B6E4-2338AC47815D}" type="presOf" srcId="{587F9CEB-3FB2-4012-8D59-AD85A3D77896}" destId="{D497F793-F907-4391-9A38-81A668F692D9}" srcOrd="0" destOrd="0" presId="urn:microsoft.com/office/officeart/2005/8/layout/hierarchy3"/>
    <dgm:cxn modelId="{5C88D7BF-141D-4941-9871-DFA059D322B2}" srcId="{57280B7A-4E4B-4973-8DB0-7AF4B1C81F6F}" destId="{2BB93DAA-8722-4CB5-90EA-CE137D67E104}" srcOrd="0" destOrd="0" parTransId="{0CAF8B28-F7E5-4BEA-9BFE-6679FB4AE6E3}" sibTransId="{2A6544D1-03C9-4469-92B8-8668673CE474}"/>
    <dgm:cxn modelId="{37D85C87-0305-40FD-A127-3EF2B47B6181}" type="presParOf" srcId="{AF1FEE98-9959-46C2-8706-1975E9AD2884}" destId="{8009FCFE-91BD-4B62-9E2F-FAAD72464D31}" srcOrd="0" destOrd="0" presId="urn:microsoft.com/office/officeart/2005/8/layout/hierarchy3"/>
    <dgm:cxn modelId="{C505F460-7C36-4377-8031-7D3E23343D6E}" type="presParOf" srcId="{8009FCFE-91BD-4B62-9E2F-FAAD72464D31}" destId="{771AD84D-B04A-4746-8E3A-BA1FEB39D81F}" srcOrd="0" destOrd="0" presId="urn:microsoft.com/office/officeart/2005/8/layout/hierarchy3"/>
    <dgm:cxn modelId="{A5990344-F7B1-424F-924C-6C0A3F1B95ED}" type="presParOf" srcId="{771AD84D-B04A-4746-8E3A-BA1FEB39D81F}" destId="{0FEA11B7-C51D-4F0A-806F-2F9E5259950B}" srcOrd="0" destOrd="0" presId="urn:microsoft.com/office/officeart/2005/8/layout/hierarchy3"/>
    <dgm:cxn modelId="{0E6E5AE6-3631-4B4A-89BA-ED857DF40297}" type="presParOf" srcId="{771AD84D-B04A-4746-8E3A-BA1FEB39D81F}" destId="{45D31506-2FC0-4FA8-89FA-5ED61F571458}" srcOrd="1" destOrd="0" presId="urn:microsoft.com/office/officeart/2005/8/layout/hierarchy3"/>
    <dgm:cxn modelId="{605118FF-EBAB-4989-919A-89140BFEEA27}" type="presParOf" srcId="{8009FCFE-91BD-4B62-9E2F-FAAD72464D31}" destId="{0BEA1743-0EF1-414D-ADBD-5E24DA4A1E90}" srcOrd="1" destOrd="0" presId="urn:microsoft.com/office/officeart/2005/8/layout/hierarchy3"/>
    <dgm:cxn modelId="{D810C7E9-1973-421F-B6E8-C53EF7F49F88}" type="presParOf" srcId="{0BEA1743-0EF1-414D-ADBD-5E24DA4A1E90}" destId="{D497F793-F907-4391-9A38-81A668F692D9}" srcOrd="0" destOrd="0" presId="urn:microsoft.com/office/officeart/2005/8/layout/hierarchy3"/>
    <dgm:cxn modelId="{02C9842F-DFF0-491E-8D9A-18B23B1D01E7}" type="presParOf" srcId="{0BEA1743-0EF1-414D-ADBD-5E24DA4A1E90}" destId="{1E496F5A-8C34-43B1-B5BB-B14B03F21DAF}" srcOrd="1" destOrd="0" presId="urn:microsoft.com/office/officeart/2005/8/layout/hierarchy3"/>
    <dgm:cxn modelId="{79ADFFB2-69B0-440F-B158-34BAD01D42CD}" type="presParOf" srcId="{0BEA1743-0EF1-414D-ADBD-5E24DA4A1E90}" destId="{3F654ED3-0D76-4A52-84F6-A7C056926B6D}" srcOrd="2" destOrd="0" presId="urn:microsoft.com/office/officeart/2005/8/layout/hierarchy3"/>
    <dgm:cxn modelId="{F9EB2DA4-1E1A-4761-A681-2A1CCFDDF11F}" type="presParOf" srcId="{0BEA1743-0EF1-414D-ADBD-5E24DA4A1E90}" destId="{E12E4D51-D374-4DE1-9815-AF39E1527BC5}" srcOrd="3" destOrd="0" presId="urn:microsoft.com/office/officeart/2005/8/layout/hierarchy3"/>
    <dgm:cxn modelId="{B327B59F-3128-4C03-8D3C-9FE680A40814}" type="presParOf" srcId="{AF1FEE98-9959-46C2-8706-1975E9AD2884}" destId="{50130218-639D-4876-B738-E98F74056F63}" srcOrd="1" destOrd="0" presId="urn:microsoft.com/office/officeart/2005/8/layout/hierarchy3"/>
    <dgm:cxn modelId="{7C40E90A-A7D0-4112-ADEE-46CBFFD48B9F}" type="presParOf" srcId="{50130218-639D-4876-B738-E98F74056F63}" destId="{8D0D5C44-B751-4C2B-A906-08D93A1C7E06}" srcOrd="0" destOrd="0" presId="urn:microsoft.com/office/officeart/2005/8/layout/hierarchy3"/>
    <dgm:cxn modelId="{465FE6B2-1743-48A1-B565-4F2B56EFFDDD}" type="presParOf" srcId="{8D0D5C44-B751-4C2B-A906-08D93A1C7E06}" destId="{31CA8F66-D262-429E-8769-181A4F75CB69}" srcOrd="0" destOrd="0" presId="urn:microsoft.com/office/officeart/2005/8/layout/hierarchy3"/>
    <dgm:cxn modelId="{14911F58-AA8A-4523-97BA-9D9F2340ECD9}" type="presParOf" srcId="{8D0D5C44-B751-4C2B-A906-08D93A1C7E06}" destId="{A62B1F48-3CA9-4642-9CC7-EB85DA38EE9B}" srcOrd="1" destOrd="0" presId="urn:microsoft.com/office/officeart/2005/8/layout/hierarchy3"/>
    <dgm:cxn modelId="{E4D77DC5-B87C-4496-8D82-0CA18F1AAE1C}" type="presParOf" srcId="{50130218-639D-4876-B738-E98F74056F63}" destId="{89F13BE7-A783-4652-A353-9BCCAD07D919}" srcOrd="1" destOrd="0" presId="urn:microsoft.com/office/officeart/2005/8/layout/hierarchy3"/>
    <dgm:cxn modelId="{DE63596D-17A1-40EF-A282-142313AEF3C2}" type="presParOf" srcId="{89F13BE7-A783-4652-A353-9BCCAD07D919}" destId="{A6F049B9-9BD5-4D0B-B7E2-B2AC495229D7}" srcOrd="0" destOrd="0" presId="urn:microsoft.com/office/officeart/2005/8/layout/hierarchy3"/>
    <dgm:cxn modelId="{F3A44777-35B7-4B5F-823A-09EC6CC72478}" type="presParOf" srcId="{89F13BE7-A783-4652-A353-9BCCAD07D919}" destId="{949A9BE4-63BD-4E1B-9F69-F21842EC5219}" srcOrd="1" destOrd="0" presId="urn:microsoft.com/office/officeart/2005/8/layout/hierarchy3"/>
    <dgm:cxn modelId="{1E605D08-4902-4E0F-B1AB-43D6E8E7536C}" type="presParOf" srcId="{89F13BE7-A783-4652-A353-9BCCAD07D919}" destId="{14673043-5C0E-4C76-982E-CD5CACEE7FE1}" srcOrd="2" destOrd="0" presId="urn:microsoft.com/office/officeart/2005/8/layout/hierarchy3"/>
    <dgm:cxn modelId="{210A45AB-4C13-4170-B843-30F3539C2ACB}" type="presParOf" srcId="{89F13BE7-A783-4652-A353-9BCCAD07D919}" destId="{00E68B5B-4FB7-4303-A7D7-E3F429C668A8}" srcOrd="3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29FA22-1D37-4C0C-9D04-A77A9F8CCBB2}">
      <dsp:nvSpPr>
        <dsp:cNvPr id="0" name=""/>
        <dsp:cNvSpPr/>
      </dsp:nvSpPr>
      <dsp:spPr>
        <a:xfrm>
          <a:off x="0" y="3691530"/>
          <a:ext cx="10193105" cy="0"/>
        </a:xfrm>
        <a:prstGeom prst="line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9177768-7353-4AA6-B547-AC64167D9453}">
      <dsp:nvSpPr>
        <dsp:cNvPr id="0" name=""/>
        <dsp:cNvSpPr/>
      </dsp:nvSpPr>
      <dsp:spPr>
        <a:xfrm>
          <a:off x="0" y="2582478"/>
          <a:ext cx="10193105" cy="0"/>
        </a:xfrm>
        <a:prstGeom prst="line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8AB209A-6114-4BE4-A6ED-ADF33B6639D9}">
      <dsp:nvSpPr>
        <dsp:cNvPr id="0" name=""/>
        <dsp:cNvSpPr/>
      </dsp:nvSpPr>
      <dsp:spPr>
        <a:xfrm>
          <a:off x="0" y="1473425"/>
          <a:ext cx="10193105" cy="0"/>
        </a:xfrm>
        <a:prstGeom prst="line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4FFBF25-31DC-46F3-B8BE-2DD065FDA6BC}">
      <dsp:nvSpPr>
        <dsp:cNvPr id="0" name=""/>
        <dsp:cNvSpPr/>
      </dsp:nvSpPr>
      <dsp:spPr>
        <a:xfrm>
          <a:off x="0" y="364373"/>
          <a:ext cx="10193105" cy="0"/>
        </a:xfrm>
        <a:prstGeom prst="line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92B175B-CB4C-4F70-9B51-ED06207B9E82}">
      <dsp:nvSpPr>
        <dsp:cNvPr id="0" name=""/>
        <dsp:cNvSpPr/>
      </dsp:nvSpPr>
      <dsp:spPr>
        <a:xfrm>
          <a:off x="2650207" y="785"/>
          <a:ext cx="7542897" cy="3635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b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Arial" panose="020B0604020202020204" pitchFamily="34" charset="0"/>
              <a:cs typeface="Arial" panose="020B0604020202020204" pitchFamily="34" charset="0"/>
            </a:rPr>
            <a:t> Digital Services in the 21</a:t>
          </a:r>
          <a:r>
            <a:rPr lang="en-US" sz="2000" kern="1200" baseline="30000" dirty="0" smtClean="0">
              <a:latin typeface="Arial" panose="020B0604020202020204" pitchFamily="34" charset="0"/>
              <a:cs typeface="Arial" panose="020B0604020202020204" pitchFamily="34" charset="0"/>
            </a:rPr>
            <a:t>st</a:t>
          </a:r>
          <a:r>
            <a:rPr lang="en-US" sz="2000" kern="1200" dirty="0" smtClean="0">
              <a:latin typeface="Arial" panose="020B0604020202020204" pitchFamily="34" charset="0"/>
              <a:cs typeface="Arial" panose="020B0604020202020204" pitchFamily="34" charset="0"/>
            </a:rPr>
            <a:t> Century Government</a:t>
          </a:r>
          <a:endParaRPr lang="en-US" sz="20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2650207" y="785"/>
        <a:ext cx="7542897" cy="363588"/>
      </dsp:txXfrm>
    </dsp:sp>
    <dsp:sp modelId="{57A9EF79-E4F9-4F3E-BA06-2A957C5EF84D}">
      <dsp:nvSpPr>
        <dsp:cNvPr id="0" name=""/>
        <dsp:cNvSpPr/>
      </dsp:nvSpPr>
      <dsp:spPr>
        <a:xfrm>
          <a:off x="0" y="0"/>
          <a:ext cx="2650207" cy="363588"/>
        </a:xfrm>
        <a:prstGeom prst="round2SameRect">
          <a:avLst>
            <a:gd name="adj1" fmla="val 16670"/>
            <a:gd name="adj2" fmla="val 0"/>
          </a:avLst>
        </a:prstGeom>
        <a:solidFill>
          <a:srgbClr val="FFFA0E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rgbClr val="0068AC"/>
              </a:solidFill>
              <a:latin typeface="Arial" panose="020B0604020202020204" pitchFamily="34" charset="0"/>
              <a:cs typeface="Arial" panose="020B0604020202020204" pitchFamily="34" charset="0"/>
            </a:rPr>
            <a:t>Release 1</a:t>
          </a:r>
          <a:endParaRPr lang="en-US" sz="2000" kern="1200" dirty="0">
            <a:solidFill>
              <a:srgbClr val="0068AC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17752" y="17752"/>
        <a:ext cx="2614703" cy="345836"/>
      </dsp:txXfrm>
    </dsp:sp>
    <dsp:sp modelId="{3B69AFB6-5801-4F57-ACF3-BA69392E32B2}">
      <dsp:nvSpPr>
        <dsp:cNvPr id="0" name=""/>
        <dsp:cNvSpPr/>
      </dsp:nvSpPr>
      <dsp:spPr>
        <a:xfrm>
          <a:off x="0" y="364373"/>
          <a:ext cx="10193105" cy="727285"/>
        </a:xfrm>
        <a:prstGeom prst="rect">
          <a:avLst/>
        </a:prstGeom>
        <a:solidFill>
          <a:srgbClr val="FFFECD"/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>
              <a:latin typeface="Arial" panose="020B0604020202020204" pitchFamily="34" charset="0"/>
              <a:cs typeface="Arial" panose="020B0604020202020204" pitchFamily="34" charset="0"/>
            </a:rPr>
            <a:t>Iteration 1.A: The Digital Services Professional (approximately August 8 – 19)</a:t>
          </a:r>
          <a:endParaRPr lang="en-US" sz="1400" kern="12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>
              <a:latin typeface="Arial" panose="020B0604020202020204" pitchFamily="34" charset="0"/>
              <a:cs typeface="Arial" panose="020B0604020202020204" pitchFamily="34" charset="0"/>
            </a:rPr>
            <a:t>Iteration 1.B: The Digital Services World (approximately August 22 – September 2)</a:t>
          </a:r>
          <a:endParaRPr lang="en-US" sz="14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0" y="364373"/>
        <a:ext cx="10193105" cy="727285"/>
      </dsp:txXfrm>
    </dsp:sp>
    <dsp:sp modelId="{713C6FFB-7A86-465C-BD9B-407A6FA8A2F6}">
      <dsp:nvSpPr>
        <dsp:cNvPr id="0" name=""/>
        <dsp:cNvSpPr/>
      </dsp:nvSpPr>
      <dsp:spPr>
        <a:xfrm>
          <a:off x="2650207" y="1109837"/>
          <a:ext cx="7542897" cy="3635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b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Arial" panose="020B0604020202020204" pitchFamily="34" charset="0"/>
              <a:cs typeface="Arial" panose="020B0604020202020204" pitchFamily="34" charset="0"/>
            </a:rPr>
            <a:t>What Are You Buying? </a:t>
          </a:r>
          <a:endParaRPr lang="en-US" sz="20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2650207" y="1109837"/>
        <a:ext cx="7542897" cy="363588"/>
      </dsp:txXfrm>
    </dsp:sp>
    <dsp:sp modelId="{FF2DE601-FBEB-413C-82D6-B3BC3132C90F}">
      <dsp:nvSpPr>
        <dsp:cNvPr id="0" name=""/>
        <dsp:cNvSpPr/>
      </dsp:nvSpPr>
      <dsp:spPr>
        <a:xfrm>
          <a:off x="0" y="1109837"/>
          <a:ext cx="2650207" cy="363588"/>
        </a:xfrm>
        <a:prstGeom prst="round2SameRect">
          <a:avLst>
            <a:gd name="adj1" fmla="val 16670"/>
            <a:gd name="adj2" fmla="val 0"/>
          </a:avLst>
        </a:prstGeom>
        <a:solidFill>
          <a:srgbClr val="009644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Release 2</a:t>
          </a:r>
          <a:endParaRPr lang="en-US" sz="2000" kern="1200" dirty="0">
            <a:solidFill>
              <a:schemeClr val="bg1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17752" y="1127589"/>
        <a:ext cx="2614703" cy="345836"/>
      </dsp:txXfrm>
    </dsp:sp>
    <dsp:sp modelId="{5B21E677-29D5-4BEA-A331-D3353D43FC80}">
      <dsp:nvSpPr>
        <dsp:cNvPr id="0" name=""/>
        <dsp:cNvSpPr/>
      </dsp:nvSpPr>
      <dsp:spPr>
        <a:xfrm>
          <a:off x="0" y="1473425"/>
          <a:ext cx="10193105" cy="727285"/>
        </a:xfrm>
        <a:prstGeom prst="rect">
          <a:avLst/>
        </a:prstGeom>
        <a:solidFill>
          <a:srgbClr val="CBE7CB"/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>
              <a:latin typeface="Arial" panose="020B0604020202020204" pitchFamily="34" charset="0"/>
              <a:cs typeface="Arial" panose="020B0604020202020204" pitchFamily="34" charset="0"/>
            </a:rPr>
            <a:t>Iteration 2.A: Understanding Your Needs and Agency Readiness (approximately September 6 – October 7)</a:t>
          </a:r>
          <a:endParaRPr lang="en-US" sz="1400" kern="12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>
              <a:latin typeface="Arial" panose="020B0604020202020204" pitchFamily="34" charset="0"/>
              <a:cs typeface="Arial" panose="020B0604020202020204" pitchFamily="34" charset="0"/>
            </a:rPr>
            <a:t>Iteration 2.B: The Digital Services Market (approximately October 11 – October 21)</a:t>
          </a:r>
          <a:endParaRPr lang="en-US" sz="14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0" y="1473425"/>
        <a:ext cx="10193105" cy="727285"/>
      </dsp:txXfrm>
    </dsp:sp>
    <dsp:sp modelId="{4FFD0F51-09FA-4717-9A73-113323DAE0F0}">
      <dsp:nvSpPr>
        <dsp:cNvPr id="0" name=""/>
        <dsp:cNvSpPr/>
      </dsp:nvSpPr>
      <dsp:spPr>
        <a:xfrm>
          <a:off x="2650207" y="2218890"/>
          <a:ext cx="7542897" cy="3635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b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Arial" panose="020B0604020202020204" pitchFamily="34" charset="0"/>
              <a:cs typeface="Arial" panose="020B0604020202020204" pitchFamily="34" charset="0"/>
            </a:rPr>
            <a:t> How Do You Buy?</a:t>
          </a:r>
          <a:endParaRPr lang="en-US" sz="20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2650207" y="2218890"/>
        <a:ext cx="7542897" cy="363588"/>
      </dsp:txXfrm>
    </dsp:sp>
    <dsp:sp modelId="{7245DD3F-7854-4135-AD72-C79AC58A8165}">
      <dsp:nvSpPr>
        <dsp:cNvPr id="0" name=""/>
        <dsp:cNvSpPr/>
      </dsp:nvSpPr>
      <dsp:spPr>
        <a:xfrm>
          <a:off x="0" y="2218890"/>
          <a:ext cx="2650207" cy="363588"/>
        </a:xfrm>
        <a:prstGeom prst="round2SameRect">
          <a:avLst>
            <a:gd name="adj1" fmla="val 16670"/>
            <a:gd name="adj2" fmla="val 0"/>
          </a:avLst>
        </a:prstGeom>
        <a:solidFill>
          <a:srgbClr val="0068AC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Arial" panose="020B0604020202020204" pitchFamily="34" charset="0"/>
              <a:cs typeface="Arial" panose="020B0604020202020204" pitchFamily="34" charset="0"/>
            </a:rPr>
            <a:t>Release 3</a:t>
          </a:r>
          <a:endParaRPr lang="en-US" sz="20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17752" y="2236642"/>
        <a:ext cx="2614703" cy="345836"/>
      </dsp:txXfrm>
    </dsp:sp>
    <dsp:sp modelId="{A5B58292-9B51-44B6-9762-503ADF0DDA74}">
      <dsp:nvSpPr>
        <dsp:cNvPr id="0" name=""/>
        <dsp:cNvSpPr/>
      </dsp:nvSpPr>
      <dsp:spPr>
        <a:xfrm>
          <a:off x="0" y="2582478"/>
          <a:ext cx="10193105" cy="727285"/>
        </a:xfrm>
        <a:prstGeom prst="rect">
          <a:avLst/>
        </a:prstGeom>
        <a:solidFill>
          <a:srgbClr val="CDEBFF"/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>
              <a:latin typeface="Arial" panose="020B0604020202020204" pitchFamily="34" charset="0"/>
              <a:cs typeface="Arial" panose="020B0604020202020204" pitchFamily="34" charset="0"/>
            </a:rPr>
            <a:t>Iteration 3.A: Developing an Acquisition Strategy (approximately October 24 – November 4)</a:t>
          </a:r>
          <a:endParaRPr lang="en-US" sz="1400" kern="12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>
              <a:latin typeface="Arial" panose="020B0604020202020204" pitchFamily="34" charset="0"/>
              <a:cs typeface="Arial" panose="020B0604020202020204" pitchFamily="34" charset="0"/>
            </a:rPr>
            <a:t>Iteration 3.B: Acquiring Digital Services (approximately November 7 – November 22)</a:t>
          </a:r>
          <a:endParaRPr lang="en-US" sz="14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0" y="2582478"/>
        <a:ext cx="10193105" cy="727285"/>
      </dsp:txXfrm>
    </dsp:sp>
    <dsp:sp modelId="{B6B7184F-0E4C-428A-A668-70F9D3851305}">
      <dsp:nvSpPr>
        <dsp:cNvPr id="0" name=""/>
        <dsp:cNvSpPr/>
      </dsp:nvSpPr>
      <dsp:spPr>
        <a:xfrm>
          <a:off x="2650207" y="3327942"/>
          <a:ext cx="7542897" cy="3635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b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Arial" panose="020B0604020202020204" pitchFamily="34" charset="0"/>
              <a:cs typeface="Arial" panose="020B0604020202020204" pitchFamily="34" charset="0"/>
            </a:rPr>
            <a:t> Awarding &amp; Administering Digital Service Contracts</a:t>
          </a:r>
          <a:endParaRPr lang="en-US" sz="20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2650207" y="3327942"/>
        <a:ext cx="7542897" cy="363588"/>
      </dsp:txXfrm>
    </dsp:sp>
    <dsp:sp modelId="{89391C59-20CA-40BC-B5CC-45CA18C7A183}">
      <dsp:nvSpPr>
        <dsp:cNvPr id="0" name=""/>
        <dsp:cNvSpPr/>
      </dsp:nvSpPr>
      <dsp:spPr>
        <a:xfrm>
          <a:off x="0" y="3327942"/>
          <a:ext cx="2650207" cy="363588"/>
        </a:xfrm>
        <a:prstGeom prst="round2SameRect">
          <a:avLst>
            <a:gd name="adj1" fmla="val 16670"/>
            <a:gd name="adj2" fmla="val 0"/>
          </a:avLst>
        </a:prstGeom>
        <a:solidFill>
          <a:srgbClr val="7030A0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Arial" panose="020B0604020202020204" pitchFamily="34" charset="0"/>
              <a:cs typeface="Arial" panose="020B0604020202020204" pitchFamily="34" charset="0"/>
            </a:rPr>
            <a:t>Release 4</a:t>
          </a:r>
          <a:endParaRPr lang="en-US" sz="20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17752" y="3345694"/>
        <a:ext cx="2614703" cy="345836"/>
      </dsp:txXfrm>
    </dsp:sp>
    <dsp:sp modelId="{9ED2203D-918F-44EC-B247-4F18D1533DFC}">
      <dsp:nvSpPr>
        <dsp:cNvPr id="0" name=""/>
        <dsp:cNvSpPr/>
      </dsp:nvSpPr>
      <dsp:spPr>
        <a:xfrm>
          <a:off x="0" y="3691530"/>
          <a:ext cx="10193105" cy="727285"/>
        </a:xfrm>
        <a:prstGeom prst="rect">
          <a:avLst/>
        </a:prstGeom>
        <a:solidFill>
          <a:srgbClr val="DEC8EE"/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>
              <a:latin typeface="Arial" panose="020B0604020202020204" pitchFamily="34" charset="0"/>
              <a:cs typeface="Arial" panose="020B0604020202020204" pitchFamily="34" charset="0"/>
            </a:rPr>
            <a:t>Iteration 4.A: Awarding Digital Service Contracts (approximately November 28 – December 8)</a:t>
          </a:r>
          <a:endParaRPr lang="en-US" sz="1400" kern="12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>
              <a:latin typeface="Arial" panose="020B0604020202020204" pitchFamily="34" charset="0"/>
              <a:cs typeface="Arial" panose="020B0604020202020204" pitchFamily="34" charset="0"/>
            </a:rPr>
            <a:t>Iteration 4.B: Digital Services Delivery (approximately December 12 – December 21)</a:t>
          </a:r>
          <a:endParaRPr lang="en-US" sz="1400" kern="12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>
              <a:latin typeface="Arial" panose="020B0604020202020204" pitchFamily="34" charset="0"/>
              <a:cs typeface="Arial" panose="020B0604020202020204" pitchFamily="34" charset="0"/>
            </a:rPr>
            <a:t>Capstone: January 9-11</a:t>
          </a:r>
          <a:endParaRPr lang="en-US" sz="14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0" y="3691530"/>
        <a:ext cx="10193105" cy="72728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29FA22-1D37-4C0C-9D04-A77A9F8CCBB2}">
      <dsp:nvSpPr>
        <dsp:cNvPr id="0" name=""/>
        <dsp:cNvSpPr/>
      </dsp:nvSpPr>
      <dsp:spPr>
        <a:xfrm>
          <a:off x="0" y="3691530"/>
          <a:ext cx="10424160" cy="0"/>
        </a:xfrm>
        <a:prstGeom prst="line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9177768-7353-4AA6-B547-AC64167D9453}">
      <dsp:nvSpPr>
        <dsp:cNvPr id="0" name=""/>
        <dsp:cNvSpPr/>
      </dsp:nvSpPr>
      <dsp:spPr>
        <a:xfrm>
          <a:off x="0" y="2582478"/>
          <a:ext cx="10424160" cy="0"/>
        </a:xfrm>
        <a:prstGeom prst="line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8AB209A-6114-4BE4-A6ED-ADF33B6639D9}">
      <dsp:nvSpPr>
        <dsp:cNvPr id="0" name=""/>
        <dsp:cNvSpPr/>
      </dsp:nvSpPr>
      <dsp:spPr>
        <a:xfrm>
          <a:off x="0" y="1473425"/>
          <a:ext cx="10424160" cy="0"/>
        </a:xfrm>
        <a:prstGeom prst="line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4FFBF25-31DC-46F3-B8BE-2DD065FDA6BC}">
      <dsp:nvSpPr>
        <dsp:cNvPr id="0" name=""/>
        <dsp:cNvSpPr/>
      </dsp:nvSpPr>
      <dsp:spPr>
        <a:xfrm>
          <a:off x="0" y="364373"/>
          <a:ext cx="10424160" cy="0"/>
        </a:xfrm>
        <a:prstGeom prst="line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92B175B-CB4C-4F70-9B51-ED06207B9E82}">
      <dsp:nvSpPr>
        <dsp:cNvPr id="0" name=""/>
        <dsp:cNvSpPr/>
      </dsp:nvSpPr>
      <dsp:spPr>
        <a:xfrm>
          <a:off x="2710281" y="785"/>
          <a:ext cx="7713878" cy="3635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b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Arial" panose="020B0604020202020204" pitchFamily="34" charset="0"/>
              <a:cs typeface="Arial" panose="020B0604020202020204" pitchFamily="34" charset="0"/>
            </a:rPr>
            <a:t> Digital Services in the 21</a:t>
          </a:r>
          <a:r>
            <a:rPr lang="en-US" sz="2000" kern="1200" baseline="30000" dirty="0" smtClean="0">
              <a:latin typeface="Arial" panose="020B0604020202020204" pitchFamily="34" charset="0"/>
              <a:cs typeface="Arial" panose="020B0604020202020204" pitchFamily="34" charset="0"/>
            </a:rPr>
            <a:t>st</a:t>
          </a:r>
          <a:r>
            <a:rPr lang="en-US" sz="2000" kern="1200" dirty="0" smtClean="0">
              <a:latin typeface="Arial" panose="020B0604020202020204" pitchFamily="34" charset="0"/>
              <a:cs typeface="Arial" panose="020B0604020202020204" pitchFamily="34" charset="0"/>
            </a:rPr>
            <a:t> Century Government</a:t>
          </a:r>
          <a:endParaRPr lang="en-US" sz="20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2710281" y="785"/>
        <a:ext cx="7713878" cy="363588"/>
      </dsp:txXfrm>
    </dsp:sp>
    <dsp:sp modelId="{57A9EF79-E4F9-4F3E-BA06-2A957C5EF84D}">
      <dsp:nvSpPr>
        <dsp:cNvPr id="0" name=""/>
        <dsp:cNvSpPr/>
      </dsp:nvSpPr>
      <dsp:spPr>
        <a:xfrm>
          <a:off x="0" y="0"/>
          <a:ext cx="2710281" cy="363588"/>
        </a:xfrm>
        <a:prstGeom prst="round2SameRect">
          <a:avLst>
            <a:gd name="adj1" fmla="val 16670"/>
            <a:gd name="adj2" fmla="val 0"/>
          </a:avLst>
        </a:prstGeom>
        <a:solidFill>
          <a:srgbClr val="FFFA0E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rgbClr val="0068AC"/>
              </a:solidFill>
              <a:latin typeface="Arial" panose="020B0604020202020204" pitchFamily="34" charset="0"/>
              <a:cs typeface="Arial" panose="020B0604020202020204" pitchFamily="34" charset="0"/>
            </a:rPr>
            <a:t>Release 1</a:t>
          </a:r>
          <a:endParaRPr lang="en-US" sz="2000" kern="1200" dirty="0">
            <a:solidFill>
              <a:srgbClr val="0068AC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17752" y="17752"/>
        <a:ext cx="2674777" cy="345836"/>
      </dsp:txXfrm>
    </dsp:sp>
    <dsp:sp modelId="{3B69AFB6-5801-4F57-ACF3-BA69392E32B2}">
      <dsp:nvSpPr>
        <dsp:cNvPr id="0" name=""/>
        <dsp:cNvSpPr/>
      </dsp:nvSpPr>
      <dsp:spPr>
        <a:xfrm>
          <a:off x="0" y="364373"/>
          <a:ext cx="10424160" cy="727285"/>
        </a:xfrm>
        <a:prstGeom prst="rect">
          <a:avLst/>
        </a:prstGeom>
        <a:solidFill>
          <a:srgbClr val="FFFECD"/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>
              <a:latin typeface="Arial" panose="020B0604020202020204" pitchFamily="34" charset="0"/>
              <a:cs typeface="Arial" panose="020B0604020202020204" pitchFamily="34" charset="0"/>
            </a:rPr>
            <a:t>Iteration 1.A: The Digital Services Professional (approximately August 8 – 19)</a:t>
          </a:r>
          <a:endParaRPr lang="en-US" sz="1400" kern="12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>
              <a:latin typeface="Arial" panose="020B0604020202020204" pitchFamily="34" charset="0"/>
              <a:cs typeface="Arial" panose="020B0604020202020204" pitchFamily="34" charset="0"/>
            </a:rPr>
            <a:t>Iteration 1.B: The Digital Services World (approximately August 22 – September 2)</a:t>
          </a:r>
          <a:endParaRPr lang="en-US" sz="14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0" y="364373"/>
        <a:ext cx="10424160" cy="727285"/>
      </dsp:txXfrm>
    </dsp:sp>
    <dsp:sp modelId="{713C6FFB-7A86-465C-BD9B-407A6FA8A2F6}">
      <dsp:nvSpPr>
        <dsp:cNvPr id="0" name=""/>
        <dsp:cNvSpPr/>
      </dsp:nvSpPr>
      <dsp:spPr>
        <a:xfrm>
          <a:off x="2710281" y="1109837"/>
          <a:ext cx="7713878" cy="3635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b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Arial" panose="020B0604020202020204" pitchFamily="34" charset="0"/>
              <a:cs typeface="Arial" panose="020B0604020202020204" pitchFamily="34" charset="0"/>
            </a:rPr>
            <a:t>What Are You Buying? </a:t>
          </a:r>
          <a:endParaRPr lang="en-US" sz="20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2710281" y="1109837"/>
        <a:ext cx="7713878" cy="363588"/>
      </dsp:txXfrm>
    </dsp:sp>
    <dsp:sp modelId="{FF2DE601-FBEB-413C-82D6-B3BC3132C90F}">
      <dsp:nvSpPr>
        <dsp:cNvPr id="0" name=""/>
        <dsp:cNvSpPr/>
      </dsp:nvSpPr>
      <dsp:spPr>
        <a:xfrm>
          <a:off x="0" y="1109837"/>
          <a:ext cx="2710281" cy="363588"/>
        </a:xfrm>
        <a:prstGeom prst="round2SameRect">
          <a:avLst>
            <a:gd name="adj1" fmla="val 16670"/>
            <a:gd name="adj2" fmla="val 0"/>
          </a:avLst>
        </a:prstGeom>
        <a:solidFill>
          <a:srgbClr val="009644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Release 2</a:t>
          </a:r>
          <a:endParaRPr lang="en-US" sz="2000" kern="1200" dirty="0">
            <a:solidFill>
              <a:schemeClr val="bg1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17752" y="1127589"/>
        <a:ext cx="2674777" cy="345836"/>
      </dsp:txXfrm>
    </dsp:sp>
    <dsp:sp modelId="{5B21E677-29D5-4BEA-A331-D3353D43FC80}">
      <dsp:nvSpPr>
        <dsp:cNvPr id="0" name=""/>
        <dsp:cNvSpPr/>
      </dsp:nvSpPr>
      <dsp:spPr>
        <a:xfrm>
          <a:off x="0" y="1473425"/>
          <a:ext cx="10424160" cy="727285"/>
        </a:xfrm>
        <a:prstGeom prst="rect">
          <a:avLst/>
        </a:prstGeom>
        <a:solidFill>
          <a:srgbClr val="CBE7CB"/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>
              <a:latin typeface="Arial" panose="020B0604020202020204" pitchFamily="34" charset="0"/>
              <a:cs typeface="Arial" panose="020B0604020202020204" pitchFamily="34" charset="0"/>
            </a:rPr>
            <a:t>Iteration 2.A: Understanding Your Needs and Agency Readiness (approximately September 6 – October 7)</a:t>
          </a:r>
          <a:endParaRPr lang="en-US" sz="1400" kern="12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>
              <a:latin typeface="Arial" panose="020B0604020202020204" pitchFamily="34" charset="0"/>
              <a:cs typeface="Arial" panose="020B0604020202020204" pitchFamily="34" charset="0"/>
            </a:rPr>
            <a:t>Iteration 2.B: The Digital Services Market (approximately October 11 – October 21)</a:t>
          </a:r>
          <a:endParaRPr lang="en-US" sz="14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0" y="1473425"/>
        <a:ext cx="10424160" cy="727285"/>
      </dsp:txXfrm>
    </dsp:sp>
    <dsp:sp modelId="{4FFD0F51-09FA-4717-9A73-113323DAE0F0}">
      <dsp:nvSpPr>
        <dsp:cNvPr id="0" name=""/>
        <dsp:cNvSpPr/>
      </dsp:nvSpPr>
      <dsp:spPr>
        <a:xfrm>
          <a:off x="2710281" y="2218890"/>
          <a:ext cx="7713878" cy="3635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b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Arial" panose="020B0604020202020204" pitchFamily="34" charset="0"/>
              <a:cs typeface="Arial" panose="020B0604020202020204" pitchFamily="34" charset="0"/>
            </a:rPr>
            <a:t> How Do You Buy?</a:t>
          </a:r>
          <a:endParaRPr lang="en-US" sz="20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2710281" y="2218890"/>
        <a:ext cx="7713878" cy="363588"/>
      </dsp:txXfrm>
    </dsp:sp>
    <dsp:sp modelId="{7245DD3F-7854-4135-AD72-C79AC58A8165}">
      <dsp:nvSpPr>
        <dsp:cNvPr id="0" name=""/>
        <dsp:cNvSpPr/>
      </dsp:nvSpPr>
      <dsp:spPr>
        <a:xfrm>
          <a:off x="0" y="2218890"/>
          <a:ext cx="2710281" cy="363588"/>
        </a:xfrm>
        <a:prstGeom prst="round2SameRect">
          <a:avLst>
            <a:gd name="adj1" fmla="val 16670"/>
            <a:gd name="adj2" fmla="val 0"/>
          </a:avLst>
        </a:prstGeom>
        <a:solidFill>
          <a:srgbClr val="0068AC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Arial" panose="020B0604020202020204" pitchFamily="34" charset="0"/>
              <a:cs typeface="Arial" panose="020B0604020202020204" pitchFamily="34" charset="0"/>
            </a:rPr>
            <a:t>Release 3</a:t>
          </a:r>
          <a:endParaRPr lang="en-US" sz="20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17752" y="2236642"/>
        <a:ext cx="2674777" cy="345836"/>
      </dsp:txXfrm>
    </dsp:sp>
    <dsp:sp modelId="{A5B58292-9B51-44B6-9762-503ADF0DDA74}">
      <dsp:nvSpPr>
        <dsp:cNvPr id="0" name=""/>
        <dsp:cNvSpPr/>
      </dsp:nvSpPr>
      <dsp:spPr>
        <a:xfrm>
          <a:off x="0" y="2582478"/>
          <a:ext cx="10424160" cy="727285"/>
        </a:xfrm>
        <a:prstGeom prst="rect">
          <a:avLst/>
        </a:prstGeom>
        <a:solidFill>
          <a:srgbClr val="CDEBFF"/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>
              <a:latin typeface="Arial" panose="020B0604020202020204" pitchFamily="34" charset="0"/>
              <a:cs typeface="Arial" panose="020B0604020202020204" pitchFamily="34" charset="0"/>
            </a:rPr>
            <a:t>Iteration 3.A: Developing an Acquisition Strategy (approximately October 24 – November 4)</a:t>
          </a:r>
          <a:endParaRPr lang="en-US" sz="1400" kern="12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>
              <a:latin typeface="Arial" panose="020B0604020202020204" pitchFamily="34" charset="0"/>
              <a:cs typeface="Arial" panose="020B0604020202020204" pitchFamily="34" charset="0"/>
            </a:rPr>
            <a:t>Iteration 3.B: Acquiring Digital Services (approximately November 7 – November 22)</a:t>
          </a:r>
          <a:endParaRPr lang="en-US" sz="14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0" y="2582478"/>
        <a:ext cx="10424160" cy="727285"/>
      </dsp:txXfrm>
    </dsp:sp>
    <dsp:sp modelId="{B6B7184F-0E4C-428A-A668-70F9D3851305}">
      <dsp:nvSpPr>
        <dsp:cNvPr id="0" name=""/>
        <dsp:cNvSpPr/>
      </dsp:nvSpPr>
      <dsp:spPr>
        <a:xfrm>
          <a:off x="2710281" y="3327942"/>
          <a:ext cx="7713878" cy="3635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b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Arial" panose="020B0604020202020204" pitchFamily="34" charset="0"/>
              <a:cs typeface="Arial" panose="020B0604020202020204" pitchFamily="34" charset="0"/>
            </a:rPr>
            <a:t> Awarding &amp; Administering Digital Service Contracts</a:t>
          </a:r>
          <a:endParaRPr lang="en-US" sz="20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2710281" y="3327942"/>
        <a:ext cx="7713878" cy="363588"/>
      </dsp:txXfrm>
    </dsp:sp>
    <dsp:sp modelId="{89391C59-20CA-40BC-B5CC-45CA18C7A183}">
      <dsp:nvSpPr>
        <dsp:cNvPr id="0" name=""/>
        <dsp:cNvSpPr/>
      </dsp:nvSpPr>
      <dsp:spPr>
        <a:xfrm>
          <a:off x="0" y="3327942"/>
          <a:ext cx="2710281" cy="363588"/>
        </a:xfrm>
        <a:prstGeom prst="round2SameRect">
          <a:avLst>
            <a:gd name="adj1" fmla="val 16670"/>
            <a:gd name="adj2" fmla="val 0"/>
          </a:avLst>
        </a:prstGeom>
        <a:solidFill>
          <a:srgbClr val="7030A0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Arial" panose="020B0604020202020204" pitchFamily="34" charset="0"/>
              <a:cs typeface="Arial" panose="020B0604020202020204" pitchFamily="34" charset="0"/>
            </a:rPr>
            <a:t>Release 4</a:t>
          </a:r>
          <a:endParaRPr lang="en-US" sz="20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17752" y="3345694"/>
        <a:ext cx="2674777" cy="345836"/>
      </dsp:txXfrm>
    </dsp:sp>
    <dsp:sp modelId="{9ED2203D-918F-44EC-B247-4F18D1533DFC}">
      <dsp:nvSpPr>
        <dsp:cNvPr id="0" name=""/>
        <dsp:cNvSpPr/>
      </dsp:nvSpPr>
      <dsp:spPr>
        <a:xfrm>
          <a:off x="0" y="3691530"/>
          <a:ext cx="10424160" cy="727285"/>
        </a:xfrm>
        <a:prstGeom prst="rect">
          <a:avLst/>
        </a:prstGeom>
        <a:solidFill>
          <a:srgbClr val="DEC8EE"/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>
              <a:latin typeface="Arial" panose="020B0604020202020204" pitchFamily="34" charset="0"/>
              <a:cs typeface="Arial" panose="020B0604020202020204" pitchFamily="34" charset="0"/>
            </a:rPr>
            <a:t>Iteration 4.A: Awarding Digital Service Contracts (approximately November 28 – December 8)</a:t>
          </a:r>
          <a:endParaRPr lang="en-US" sz="1400" kern="12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>
              <a:latin typeface="Arial" panose="020B0604020202020204" pitchFamily="34" charset="0"/>
              <a:cs typeface="Arial" panose="020B0604020202020204" pitchFamily="34" charset="0"/>
            </a:rPr>
            <a:t>Iteration 4.B: Digital Services Delivery (approximately December 12 – December 21)</a:t>
          </a:r>
          <a:endParaRPr lang="en-US" sz="1400" kern="12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>
              <a:latin typeface="Arial" panose="020B0604020202020204" pitchFamily="34" charset="0"/>
              <a:cs typeface="Arial" panose="020B0604020202020204" pitchFamily="34" charset="0"/>
            </a:rPr>
            <a:t>Capstone: January 9-11</a:t>
          </a:r>
          <a:endParaRPr lang="en-US" sz="14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0" y="3691530"/>
        <a:ext cx="10424160" cy="72728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99C7B12-0E55-470A-A092-D4BA0D7C13A1}">
      <dsp:nvSpPr>
        <dsp:cNvPr id="0" name=""/>
        <dsp:cNvSpPr/>
      </dsp:nvSpPr>
      <dsp:spPr>
        <a:xfrm>
          <a:off x="0" y="1005123"/>
          <a:ext cx="11353800" cy="126449"/>
        </a:xfrm>
        <a:prstGeom prst="roundRect">
          <a:avLst>
            <a:gd name="adj" fmla="val 10000"/>
          </a:avLst>
        </a:prstGeom>
        <a:solidFill>
          <a:schemeClr val="bg1">
            <a:alpha val="9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31333D9-880D-40D2-82E7-F4DC175431A5}">
      <dsp:nvSpPr>
        <dsp:cNvPr id="0" name=""/>
        <dsp:cNvSpPr/>
      </dsp:nvSpPr>
      <dsp:spPr>
        <a:xfrm>
          <a:off x="345492" y="90918"/>
          <a:ext cx="3331921" cy="1218570"/>
        </a:xfrm>
        <a:prstGeom prst="roundRect">
          <a:avLst>
            <a:gd name="adj" fmla="val 10000"/>
          </a:avLst>
        </a:prstGeom>
        <a:solidFill>
          <a:schemeClr val="accent2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59B8814-E0D4-48F5-9D2A-29F66B378966}">
      <dsp:nvSpPr>
        <dsp:cNvPr id="0" name=""/>
        <dsp:cNvSpPr/>
      </dsp:nvSpPr>
      <dsp:spPr>
        <a:xfrm rot="10800000">
          <a:off x="334063" y="1397969"/>
          <a:ext cx="3331921" cy="3398288"/>
        </a:xfrm>
        <a:prstGeom prst="round2SameRect">
          <a:avLst>
            <a:gd name="adj1" fmla="val 10500"/>
            <a:gd name="adj2" fmla="val 0"/>
          </a:avLst>
        </a:prstGeom>
        <a:solidFill>
          <a:schemeClr val="accent5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156464" rIns="156464" bIns="156464" numCol="1" spcCol="1270" anchor="t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>
              <a:latin typeface="Arial" panose="020B0604020202020204" pitchFamily="34" charset="0"/>
              <a:cs typeface="Arial" panose="020B0604020202020204" pitchFamily="34" charset="0"/>
            </a:rPr>
            <a:t>- Complete all Iteration content marked with (B)</a:t>
          </a:r>
        </a:p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>
              <a:latin typeface="Arial" panose="020B0604020202020204" pitchFamily="34" charset="0"/>
              <a:cs typeface="Arial" panose="020B0604020202020204" pitchFamily="34" charset="0"/>
            </a:rPr>
            <a:t>- Must complete 6 of 8 iterations for full Participant grade</a:t>
          </a:r>
        </a:p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>
              <a:latin typeface="Arial" panose="020B0604020202020204" pitchFamily="34" charset="0"/>
              <a:cs typeface="Arial" panose="020B0604020202020204" pitchFamily="34" charset="0"/>
            </a:rPr>
            <a:t>- </a:t>
          </a:r>
          <a:r>
            <a:rPr lang="en-US" sz="2200" kern="1200" dirty="0" smtClean="0">
              <a:latin typeface="Arial" panose="020B0604020202020204" pitchFamily="34" charset="0"/>
              <a:cs typeface="Arial" panose="020B0604020202020204" pitchFamily="34" charset="0"/>
            </a:rPr>
            <a:t>60 </a:t>
          </a:r>
          <a:r>
            <a:rPr lang="en-US" sz="2200" kern="1200" dirty="0" smtClean="0">
              <a:latin typeface="Arial" panose="020B0604020202020204" pitchFamily="34" charset="0"/>
              <a:cs typeface="Arial" panose="020B0604020202020204" pitchFamily="34" charset="0"/>
            </a:rPr>
            <a:t>CLPs upon completion of course</a:t>
          </a:r>
          <a:endParaRPr lang="en-US" sz="22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 rot="10800000">
        <a:off x="436531" y="1397969"/>
        <a:ext cx="3126985" cy="3295820"/>
      </dsp:txXfrm>
    </dsp:sp>
    <dsp:sp modelId="{CCC52A8A-7574-4461-A1BA-548A7BFC09AB}">
      <dsp:nvSpPr>
        <dsp:cNvPr id="0" name=""/>
        <dsp:cNvSpPr/>
      </dsp:nvSpPr>
      <dsp:spPr>
        <a:xfrm>
          <a:off x="4010939" y="100108"/>
          <a:ext cx="3331921" cy="1223929"/>
        </a:xfrm>
        <a:prstGeom prst="roundRect">
          <a:avLst>
            <a:gd name="adj" fmla="val 10000"/>
          </a:avLst>
        </a:prstGeom>
        <a:solidFill>
          <a:schemeClr val="bg1">
            <a:lumMod val="6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03ACA3A-77FA-45FB-BC80-FED652EBDB60}">
      <dsp:nvSpPr>
        <dsp:cNvPr id="0" name=""/>
        <dsp:cNvSpPr/>
      </dsp:nvSpPr>
      <dsp:spPr>
        <a:xfrm rot="10800000">
          <a:off x="4010939" y="1379179"/>
          <a:ext cx="3331921" cy="3435424"/>
        </a:xfrm>
        <a:prstGeom prst="round2SameRect">
          <a:avLst>
            <a:gd name="adj1" fmla="val 10500"/>
            <a:gd name="adj2" fmla="val 0"/>
          </a:avLst>
        </a:prstGeom>
        <a:solidFill>
          <a:schemeClr val="accent5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156464" rIns="156464" bIns="156464" numCol="1" spcCol="1270" anchor="t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>
              <a:latin typeface="Arial" panose="020B0604020202020204" pitchFamily="34" charset="0"/>
              <a:cs typeface="Arial" panose="020B0604020202020204" pitchFamily="34" charset="0"/>
            </a:rPr>
            <a:t>- Complete ½ of elective content, marked with (S&amp;G)</a:t>
          </a:r>
        </a:p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>
              <a:latin typeface="Arial" panose="020B0604020202020204" pitchFamily="34" charset="0"/>
              <a:cs typeface="Arial" panose="020B0604020202020204" pitchFamily="34" charset="0"/>
            </a:rPr>
            <a:t>- Earn 1 CLP for each badge </a:t>
          </a:r>
        </a:p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>
              <a:latin typeface="Arial" panose="020B0604020202020204" pitchFamily="34" charset="0"/>
              <a:cs typeface="Arial" panose="020B0604020202020204" pitchFamily="34" charset="0"/>
            </a:rPr>
            <a:t>- Silver badge earned in all 8 Iterations: 10 CLPs upon completion of course</a:t>
          </a:r>
          <a:endParaRPr lang="en-US" sz="22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 rot="10800000">
        <a:off x="4113407" y="1379179"/>
        <a:ext cx="3126985" cy="3332956"/>
      </dsp:txXfrm>
    </dsp:sp>
    <dsp:sp modelId="{FF025CBC-30C0-4DF6-A070-6B6B2B2C8B15}">
      <dsp:nvSpPr>
        <dsp:cNvPr id="0" name=""/>
        <dsp:cNvSpPr/>
      </dsp:nvSpPr>
      <dsp:spPr>
        <a:xfrm>
          <a:off x="7676086" y="106656"/>
          <a:ext cx="3331921" cy="1219212"/>
        </a:xfrm>
        <a:prstGeom prst="roundRect">
          <a:avLst>
            <a:gd name="adj" fmla="val 10000"/>
          </a:avLst>
        </a:prstGeom>
        <a:solidFill>
          <a:schemeClr val="accent4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7559F62-24E7-4B13-B7DD-B3A06437C3AE}">
      <dsp:nvSpPr>
        <dsp:cNvPr id="0" name=""/>
        <dsp:cNvSpPr/>
      </dsp:nvSpPr>
      <dsp:spPr>
        <a:xfrm rot="10800000">
          <a:off x="7666357" y="1390611"/>
          <a:ext cx="3331921" cy="3438219"/>
        </a:xfrm>
        <a:prstGeom prst="round2SameRect">
          <a:avLst>
            <a:gd name="adj1" fmla="val 10500"/>
            <a:gd name="adj2" fmla="val 0"/>
          </a:avLst>
        </a:prstGeom>
        <a:solidFill>
          <a:schemeClr val="accent5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156464" rIns="156464" bIns="156464" numCol="1" spcCol="1270" anchor="t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>
              <a:latin typeface="Arial" panose="020B0604020202020204" pitchFamily="34" charset="0"/>
              <a:cs typeface="Arial" panose="020B0604020202020204" pitchFamily="34" charset="0"/>
            </a:rPr>
            <a:t>- Complete all of elective content, marked with (S&amp;G)</a:t>
          </a:r>
        </a:p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>
              <a:latin typeface="Arial" panose="020B0604020202020204" pitchFamily="34" charset="0"/>
              <a:cs typeface="Arial" panose="020B0604020202020204" pitchFamily="34" charset="0"/>
            </a:rPr>
            <a:t>- Earn 1 CLP for each badge </a:t>
          </a:r>
        </a:p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>
              <a:latin typeface="Arial" panose="020B0604020202020204" pitchFamily="34" charset="0"/>
              <a:cs typeface="Arial" panose="020B0604020202020204" pitchFamily="34" charset="0"/>
            </a:rPr>
            <a:t>- Gold badge earned in all 8 Iterations: 10 CLPs upon completion of course</a:t>
          </a:r>
          <a:endParaRPr lang="en-US" sz="22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 rot="10800000">
        <a:off x="7768825" y="1390611"/>
        <a:ext cx="3126985" cy="333575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EA11B7-C51D-4F0A-806F-2F9E5259950B}">
      <dsp:nvSpPr>
        <dsp:cNvPr id="0" name=""/>
        <dsp:cNvSpPr/>
      </dsp:nvSpPr>
      <dsp:spPr>
        <a:xfrm>
          <a:off x="1886620" y="55"/>
          <a:ext cx="3490007" cy="1243207"/>
        </a:xfrm>
        <a:prstGeom prst="roundRect">
          <a:avLst>
            <a:gd name="adj" fmla="val 10000"/>
          </a:avLst>
        </a:prstGeom>
        <a:solidFill>
          <a:srgbClr val="002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1435" tIns="34290" rIns="51435" bIns="3429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>
              <a:latin typeface="Arial" panose="020B0604020202020204" pitchFamily="34" charset="0"/>
              <a:cs typeface="Arial" panose="020B0604020202020204" pitchFamily="34" charset="0"/>
            </a:rPr>
            <a:t>Peer Rating</a:t>
          </a:r>
          <a:endParaRPr lang="en-US" sz="27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1923032" y="36467"/>
        <a:ext cx="3417183" cy="1170383"/>
      </dsp:txXfrm>
    </dsp:sp>
    <dsp:sp modelId="{D497F793-F907-4391-9A38-81A668F692D9}">
      <dsp:nvSpPr>
        <dsp:cNvPr id="0" name=""/>
        <dsp:cNvSpPr/>
      </dsp:nvSpPr>
      <dsp:spPr>
        <a:xfrm>
          <a:off x="2235621" y="1243263"/>
          <a:ext cx="349000" cy="93240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32405"/>
              </a:lnTo>
              <a:lnTo>
                <a:pt x="349000" y="93240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E496F5A-8C34-43B1-B5BB-B14B03F21DAF}">
      <dsp:nvSpPr>
        <dsp:cNvPr id="0" name=""/>
        <dsp:cNvSpPr/>
      </dsp:nvSpPr>
      <dsp:spPr>
        <a:xfrm>
          <a:off x="2584621" y="1554065"/>
          <a:ext cx="1989132" cy="124320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Arial" panose="020B0604020202020204" pitchFamily="34" charset="0"/>
              <a:cs typeface="Arial" panose="020B0604020202020204" pitchFamily="34" charset="0"/>
            </a:rPr>
            <a:t>Engaged Contribution</a:t>
          </a:r>
          <a:endParaRPr lang="en-US" sz="20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2621033" y="1590477"/>
        <a:ext cx="1916308" cy="1170383"/>
      </dsp:txXfrm>
    </dsp:sp>
    <dsp:sp modelId="{3F654ED3-0D76-4A52-84F6-A7C056926B6D}">
      <dsp:nvSpPr>
        <dsp:cNvPr id="0" name=""/>
        <dsp:cNvSpPr/>
      </dsp:nvSpPr>
      <dsp:spPr>
        <a:xfrm>
          <a:off x="2235621" y="1243263"/>
          <a:ext cx="349000" cy="248641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86415"/>
              </a:lnTo>
              <a:lnTo>
                <a:pt x="349000" y="248641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12E4D51-D374-4DE1-9815-AF39E1527BC5}">
      <dsp:nvSpPr>
        <dsp:cNvPr id="0" name=""/>
        <dsp:cNvSpPr/>
      </dsp:nvSpPr>
      <dsp:spPr>
        <a:xfrm>
          <a:off x="2584621" y="3108074"/>
          <a:ext cx="1989132" cy="124320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Arial" panose="020B0604020202020204" pitchFamily="34" charset="0"/>
              <a:cs typeface="Arial" panose="020B0604020202020204" pitchFamily="34" charset="0"/>
            </a:rPr>
            <a:t>Collaborative Action</a:t>
          </a:r>
          <a:endParaRPr lang="en-US" sz="20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2621033" y="3144486"/>
        <a:ext cx="1916308" cy="1170383"/>
      </dsp:txXfrm>
    </dsp:sp>
    <dsp:sp modelId="{31CA8F66-D262-429E-8769-181A4F75CB69}">
      <dsp:nvSpPr>
        <dsp:cNvPr id="0" name=""/>
        <dsp:cNvSpPr/>
      </dsp:nvSpPr>
      <dsp:spPr>
        <a:xfrm>
          <a:off x="5998231" y="55"/>
          <a:ext cx="3468947" cy="1243207"/>
        </a:xfrm>
        <a:prstGeom prst="roundRect">
          <a:avLst>
            <a:gd name="adj" fmla="val 10000"/>
          </a:avLst>
        </a:prstGeom>
        <a:solidFill>
          <a:srgbClr val="002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1435" tIns="34290" rIns="51435" bIns="3429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>
              <a:latin typeface="Arial" panose="020B0604020202020204" pitchFamily="34" charset="0"/>
              <a:cs typeface="Arial" panose="020B0604020202020204" pitchFamily="34" charset="0"/>
            </a:rPr>
            <a:t>Program Leadership </a:t>
          </a:r>
          <a:r>
            <a:rPr lang="en-US" sz="2700" kern="1200" dirty="0" smtClean="0">
              <a:latin typeface="Arial" panose="020B0604020202020204" pitchFamily="34" charset="0"/>
              <a:cs typeface="Arial" panose="020B0604020202020204" pitchFamily="34" charset="0"/>
            </a:rPr>
            <a:t>Rating following Shark Tank Pitch</a:t>
          </a:r>
          <a:endParaRPr lang="en-US" sz="27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6034643" y="36467"/>
        <a:ext cx="3396123" cy="1170383"/>
      </dsp:txXfrm>
    </dsp:sp>
    <dsp:sp modelId="{A6F049B9-9BD5-4D0B-B7E2-B2AC495229D7}">
      <dsp:nvSpPr>
        <dsp:cNvPr id="0" name=""/>
        <dsp:cNvSpPr/>
      </dsp:nvSpPr>
      <dsp:spPr>
        <a:xfrm>
          <a:off x="6345126" y="1243263"/>
          <a:ext cx="346894" cy="93240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32405"/>
              </a:lnTo>
              <a:lnTo>
                <a:pt x="346894" y="93240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49A9BE4-63BD-4E1B-9F69-F21842EC5219}">
      <dsp:nvSpPr>
        <dsp:cNvPr id="0" name=""/>
        <dsp:cNvSpPr/>
      </dsp:nvSpPr>
      <dsp:spPr>
        <a:xfrm>
          <a:off x="6692021" y="1554065"/>
          <a:ext cx="1989132" cy="124320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Arial" panose="020B0604020202020204" pitchFamily="34" charset="0"/>
              <a:cs typeface="Arial" panose="020B0604020202020204" pitchFamily="34" charset="0"/>
            </a:rPr>
            <a:t>Technical Communication</a:t>
          </a:r>
          <a:endParaRPr lang="en-US" sz="20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6728433" y="1590477"/>
        <a:ext cx="1916308" cy="1170383"/>
      </dsp:txXfrm>
    </dsp:sp>
    <dsp:sp modelId="{14673043-5C0E-4C76-982E-CD5CACEE7FE1}">
      <dsp:nvSpPr>
        <dsp:cNvPr id="0" name=""/>
        <dsp:cNvSpPr/>
      </dsp:nvSpPr>
      <dsp:spPr>
        <a:xfrm>
          <a:off x="6345126" y="1243263"/>
          <a:ext cx="346894" cy="248641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86415"/>
              </a:lnTo>
              <a:lnTo>
                <a:pt x="346894" y="248641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0E68B5B-4FB7-4303-A7D7-E3F429C668A8}">
      <dsp:nvSpPr>
        <dsp:cNvPr id="0" name=""/>
        <dsp:cNvSpPr/>
      </dsp:nvSpPr>
      <dsp:spPr>
        <a:xfrm>
          <a:off x="6692021" y="3108074"/>
          <a:ext cx="1989132" cy="124320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Arial" panose="020B0604020202020204" pitchFamily="34" charset="0"/>
              <a:cs typeface="Arial" panose="020B0604020202020204" pitchFamily="34" charset="0"/>
            </a:rPr>
            <a:t>Analytical Ability</a:t>
          </a:r>
          <a:endParaRPr lang="en-US" sz="20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6728433" y="3144486"/>
        <a:ext cx="1916308" cy="117038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1/layout/TabList">
  <dgm:title val="Tab List"/>
  <dgm:desc val="Use to show non-sequential or grouped blocks of information. Works well for lists with a small amount of Level 1 text. The first Level 2 displays next to the Level 1 text  and the remaining Level 2 text appears beneath the Level 1 text."/>
  <dgm:catLst>
    <dgm:cat type="list" pri="4500"/>
    <dgm:cat type="officeonline" pri="11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30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0" srcId="0" destId="10" srcOrd="0" destOrd="0"/>
        <dgm:cxn modelId="41" srcId="10" destId="11" srcOrd="0" destOrd="0"/>
        <dgm:cxn modelId="42" srcId="10" destId="12" srcOrd="0" destOrd="0"/>
        <dgm:cxn modelId="50" srcId="0" destId="20" srcOrd="1" destOrd="0"/>
        <dgm:cxn modelId="51" srcId="20" destId="21" srcOrd="1" destOrd="0"/>
        <dgm:cxn modelId="52" srcId="20" destId="22" srcOrd="1" destOrd="0"/>
        <dgm:cxn modelId="60" srcId="0" destId="30" srcOrd="2" destOrd="0"/>
        <dgm:cxn modelId="61" srcId="30" destId="31" srcOrd="2" destOrd="0"/>
        <dgm:cxn modelId="62" srcId="30" destId="32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/>
      <dgm:chPref val="3"/>
      <dgm:dir/>
      <dgm:animOne val="branch"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w" for="ch" forName="Child" refType="w"/>
      <dgm:constr type="h" for="ch" forName="Child" refType="h" fact="0.6667"/>
      <dgm:constr type="primFontSz" for="des" forName="Parent" op="equ" val="65"/>
      <dgm:constr type="primFontSz" for="des" forName="Child" op="equ" val="65"/>
      <dgm:constr type="primFontSz" for="des" forName="FirstChild" op="equ" val="65"/>
      <dgm:constr type="primFontSz" for="des" forName="Child" refType="primFontSz" refFor="des" refForName="Parent" op="lte"/>
      <dgm:constr type="primFontSz" for="des" forName="FirstChild" refType="primFontSz" refFor="des" refForName="Parent" op="lte"/>
      <dgm:constr type="primFontSz" for="des" forName="Child" refType="primFontSz" refFor="des" refForName="FirstChild" op="lte"/>
      <dgm:constr type="w" for="ch" forName="composite" refType="w"/>
      <dgm:constr type="h" for="ch" forName="composite" refType="h" fact="0.3333"/>
      <dgm:constr type="sp" refType="h" refFor="ch" refForName="composite" op="equ" fact="0.05"/>
      <dgm:constr type="h" for="ch" forName="sibTrans" refType="h" refFor="ch" refForName="composite" op="equ" fact="0.05"/>
      <dgm:constr type="w" for="ch" forName="sibTrans" refType="h" refFor="ch" refForName="sibTrans" op="equ"/>
    </dgm:constrLst>
    <dgm:forEach name="nodesForEach" axis="ch" ptType="node">
      <dgm:layoutNode name="composite">
        <dgm:alg type="composite"/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l" for="ch" forName="FirstChild" refType="w" fact="0.26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l" for="ch" forName="Parent" refType="w" fact="0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if>
          <dgm:else name="Name3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r" for="ch" forName="FirstChild" refType="w" fact="0.74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r" for="ch" forName="Parent" refType="w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else>
        </dgm:choose>
        <dgm:layoutNode name="FirstChild" styleLbl="revTx">
          <dgm:varLst>
            <dgm:chMax val="0"/>
            <dgm:chPref val="0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  <dgm:param type="txAnchorVertCh" val="b"/>
                <dgm:param type="parTxRTLAlign" val="l"/>
              </dgm:alg>
            </dgm:if>
            <dgm:else name="Name6">
              <dgm:alg type="tx">
                <dgm:param type="parTxLTRAlign" val="r"/>
                <dgm:param type="shpTxLTRAlignCh" val="r"/>
                <dgm:param type="txAnchorVert" val="b"/>
                <dgm:param type="txAnchorVertCh" val="b"/>
                <dgm:param type="parTxRTLAlign" val="r"/>
              </dgm:alg>
            </dgm:else>
          </dgm:choose>
          <dgm:shape xmlns:r="http://schemas.openxmlformats.org/officeDocument/2006/relationships" type="rect" r:blip="">
            <dgm:adjLst/>
          </dgm:shape>
          <dgm:choose name="Name7">
            <dgm:if name="Name8" axis="ch" ptType="node" func="cnt" op="gte" val="1">
              <dgm:presOf axis="ch desOrSelf" ptType="node node" st="1 1" cnt="1 0"/>
            </dgm:if>
            <dgm:else name="Name9">
              <dgm:presOf/>
            </dgm:else>
          </dgm:choose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Parent" styleLbl="alignNode1">
          <dgm:varLst>
            <dgm:chMax val="3"/>
            <dgm:chPref val="3"/>
            <dgm:bulletEnabled val="1"/>
          </dgm:varLst>
          <dgm:alg type="tx">
            <dgm:param type="shpTxLTRAlignCh" val="ctr"/>
            <dgm:param type="txAnchorVertCh" val="mid"/>
          </dgm:alg>
          <dgm:shape xmlns:r="http://schemas.openxmlformats.org/officeDocument/2006/relationships" type="round2SameRect" r:blip="">
            <dgm:adjLst>
              <dgm:adj idx="1" val="0.1667"/>
              <dgm:adj idx="2" val="0"/>
            </dgm:adjLst>
          </dgm:shape>
          <dgm:presOf axis="self" ptType="node"/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Accent" styleLbl="parChTrans1D1">
          <dgm:alg type="sp"/>
          <dgm:shape xmlns:r="http://schemas.openxmlformats.org/officeDocument/2006/relationships" type="line" r:blip="" zOrderOff="-99999">
            <dgm:adjLst/>
          </dgm:shape>
          <dgm:presOf/>
        </dgm:layoutNode>
      </dgm:layoutNode>
      <dgm:choose name="Name10">
        <dgm:if name="Name11" axis="ch" ptType="node" st="2" cnt="1" func="cnt" op="gte" val="1">
          <dgm:layoutNode name="Child" styleLbl="revTx">
            <dgm:varLst>
              <dgm:chMax val="0"/>
              <dgm:chPref val="0"/>
              <dgm:bulletEnabled val="1"/>
            </dgm:varLst>
            <dgm:choose name="Name12">
              <dgm:if name="Name13" func="var" arg="dir" op="equ" val="norm">
                <dgm:alg type="tx">
                  <dgm:param type="stBulletLvl" val="1"/>
                  <dgm:param type="parTxLTRAlign" val="l"/>
                  <dgm:param type="parTxRTLAlign" val="l"/>
                  <dgm:param type="txAnchorVert" val="t"/>
                </dgm:alg>
              </dgm:if>
              <dgm:else name="Name14">
                <dgm:alg type="tx">
                  <dgm:param type="stBulletLvl" val="1"/>
                  <dgm:param type="parTxLTRAlign" val="r"/>
                  <dgm:param type="shpTxLTRAlignCh" val="r"/>
                  <dgm:param type="txAnchorVert" val="t"/>
                  <dgm:param type="parTxRTLAlign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ch desOrSelf" ptType="node node" st="2 1" cnt="0 0"/>
            <dgm:constrLst>
              <dgm:constr type="lMarg" refType="primFontSz" fact="0.15"/>
              <dgm:constr type="rMarg" refType="primFontSz" fact="0.15"/>
              <dgm:constr type="tMarg" refType="primFontSz" fact="0.15"/>
              <dgm:constr type="bMarg" refType="primFontSz" fact="0.15"/>
            </dgm:constrLst>
            <dgm:ruleLst>
              <dgm:rule type="primFontSz" val="5" fact="NaN" max="NaN"/>
            </dgm:ruleLst>
          </dgm:layoutNode>
        </dgm:if>
        <dgm:else name="Name15"/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1/layout/TabList">
  <dgm:title val="Tab List"/>
  <dgm:desc val="Use to show non-sequential or grouped blocks of information. Works well for lists with a small amount of Level 1 text. The first Level 2 displays next to the Level 1 text  and the remaining Level 2 text appears beneath the Level 1 text."/>
  <dgm:catLst>
    <dgm:cat type="list" pri="4500"/>
    <dgm:cat type="officeonline" pri="11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30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0" srcId="0" destId="10" srcOrd="0" destOrd="0"/>
        <dgm:cxn modelId="41" srcId="10" destId="11" srcOrd="0" destOrd="0"/>
        <dgm:cxn modelId="42" srcId="10" destId="12" srcOrd="0" destOrd="0"/>
        <dgm:cxn modelId="50" srcId="0" destId="20" srcOrd="1" destOrd="0"/>
        <dgm:cxn modelId="51" srcId="20" destId="21" srcOrd="1" destOrd="0"/>
        <dgm:cxn modelId="52" srcId="20" destId="22" srcOrd="1" destOrd="0"/>
        <dgm:cxn modelId="60" srcId="0" destId="30" srcOrd="2" destOrd="0"/>
        <dgm:cxn modelId="61" srcId="30" destId="31" srcOrd="2" destOrd="0"/>
        <dgm:cxn modelId="62" srcId="30" destId="32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/>
      <dgm:chPref val="3"/>
      <dgm:dir/>
      <dgm:animOne val="branch"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w" for="ch" forName="Child" refType="w"/>
      <dgm:constr type="h" for="ch" forName="Child" refType="h" fact="0.6667"/>
      <dgm:constr type="primFontSz" for="des" forName="Parent" op="equ" val="65"/>
      <dgm:constr type="primFontSz" for="des" forName="Child" op="equ" val="65"/>
      <dgm:constr type="primFontSz" for="des" forName="FirstChild" op="equ" val="65"/>
      <dgm:constr type="primFontSz" for="des" forName="Child" refType="primFontSz" refFor="des" refForName="Parent" op="lte"/>
      <dgm:constr type="primFontSz" for="des" forName="FirstChild" refType="primFontSz" refFor="des" refForName="Parent" op="lte"/>
      <dgm:constr type="primFontSz" for="des" forName="Child" refType="primFontSz" refFor="des" refForName="FirstChild" op="lte"/>
      <dgm:constr type="w" for="ch" forName="composite" refType="w"/>
      <dgm:constr type="h" for="ch" forName="composite" refType="h" fact="0.3333"/>
      <dgm:constr type="sp" refType="h" refFor="ch" refForName="composite" op="equ" fact="0.05"/>
      <dgm:constr type="h" for="ch" forName="sibTrans" refType="h" refFor="ch" refForName="composite" op="equ" fact="0.05"/>
      <dgm:constr type="w" for="ch" forName="sibTrans" refType="h" refFor="ch" refForName="sibTrans" op="equ"/>
    </dgm:constrLst>
    <dgm:forEach name="nodesForEach" axis="ch" ptType="node">
      <dgm:layoutNode name="composite">
        <dgm:alg type="composite"/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l" for="ch" forName="FirstChild" refType="w" fact="0.26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l" for="ch" forName="Parent" refType="w" fact="0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if>
          <dgm:else name="Name3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r" for="ch" forName="FirstChild" refType="w" fact="0.74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r" for="ch" forName="Parent" refType="w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else>
        </dgm:choose>
        <dgm:layoutNode name="FirstChild" styleLbl="revTx">
          <dgm:varLst>
            <dgm:chMax val="0"/>
            <dgm:chPref val="0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  <dgm:param type="txAnchorVertCh" val="b"/>
                <dgm:param type="parTxRTLAlign" val="l"/>
              </dgm:alg>
            </dgm:if>
            <dgm:else name="Name6">
              <dgm:alg type="tx">
                <dgm:param type="parTxLTRAlign" val="r"/>
                <dgm:param type="shpTxLTRAlignCh" val="r"/>
                <dgm:param type="txAnchorVert" val="b"/>
                <dgm:param type="txAnchorVertCh" val="b"/>
                <dgm:param type="parTxRTLAlign" val="r"/>
              </dgm:alg>
            </dgm:else>
          </dgm:choose>
          <dgm:shape xmlns:r="http://schemas.openxmlformats.org/officeDocument/2006/relationships" type="rect" r:blip="">
            <dgm:adjLst/>
          </dgm:shape>
          <dgm:choose name="Name7">
            <dgm:if name="Name8" axis="ch" ptType="node" func="cnt" op="gte" val="1">
              <dgm:presOf axis="ch desOrSelf" ptType="node node" st="1 1" cnt="1 0"/>
            </dgm:if>
            <dgm:else name="Name9">
              <dgm:presOf/>
            </dgm:else>
          </dgm:choose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Parent" styleLbl="alignNode1">
          <dgm:varLst>
            <dgm:chMax val="3"/>
            <dgm:chPref val="3"/>
            <dgm:bulletEnabled val="1"/>
          </dgm:varLst>
          <dgm:alg type="tx">
            <dgm:param type="shpTxLTRAlignCh" val="ctr"/>
            <dgm:param type="txAnchorVertCh" val="mid"/>
          </dgm:alg>
          <dgm:shape xmlns:r="http://schemas.openxmlformats.org/officeDocument/2006/relationships" type="round2SameRect" r:blip="">
            <dgm:adjLst>
              <dgm:adj idx="1" val="0.1667"/>
              <dgm:adj idx="2" val="0"/>
            </dgm:adjLst>
          </dgm:shape>
          <dgm:presOf axis="self" ptType="node"/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Accent" styleLbl="parChTrans1D1">
          <dgm:alg type="sp"/>
          <dgm:shape xmlns:r="http://schemas.openxmlformats.org/officeDocument/2006/relationships" type="line" r:blip="" zOrderOff="-99999">
            <dgm:adjLst/>
          </dgm:shape>
          <dgm:presOf/>
        </dgm:layoutNode>
      </dgm:layoutNode>
      <dgm:choose name="Name10">
        <dgm:if name="Name11" axis="ch" ptType="node" st="2" cnt="1" func="cnt" op="gte" val="1">
          <dgm:layoutNode name="Child" styleLbl="revTx">
            <dgm:varLst>
              <dgm:chMax val="0"/>
              <dgm:chPref val="0"/>
              <dgm:bulletEnabled val="1"/>
            </dgm:varLst>
            <dgm:choose name="Name12">
              <dgm:if name="Name13" func="var" arg="dir" op="equ" val="norm">
                <dgm:alg type="tx">
                  <dgm:param type="stBulletLvl" val="1"/>
                  <dgm:param type="parTxLTRAlign" val="l"/>
                  <dgm:param type="parTxRTLAlign" val="l"/>
                  <dgm:param type="txAnchorVert" val="t"/>
                </dgm:alg>
              </dgm:if>
              <dgm:else name="Name14">
                <dgm:alg type="tx">
                  <dgm:param type="stBulletLvl" val="1"/>
                  <dgm:param type="parTxLTRAlign" val="r"/>
                  <dgm:param type="shpTxLTRAlignCh" val="r"/>
                  <dgm:param type="txAnchorVert" val="t"/>
                  <dgm:param type="parTxRTLAlign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ch desOrSelf" ptType="node node" st="2 1" cnt="0 0"/>
            <dgm:constrLst>
              <dgm:constr type="lMarg" refType="primFontSz" fact="0.15"/>
              <dgm:constr type="rMarg" refType="primFontSz" fact="0.15"/>
              <dgm:constr type="tMarg" refType="primFontSz" fact="0.15"/>
              <dgm:constr type="bMarg" refType="primFontSz" fact="0.15"/>
            </dgm:constrLst>
            <dgm:ruleLst>
              <dgm:rule type="primFontSz" val="5" fact="NaN" max="NaN"/>
            </dgm:ruleLst>
          </dgm:layoutNode>
        </dgm:if>
        <dgm:else name="Name15"/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List2">
  <dgm:title val=""/>
  <dgm:desc val=""/>
  <dgm:catLst>
    <dgm:cat type="list" pri="11000"/>
    <dgm:cat type="picture" pri="24000"/>
    <dgm:cat type="pictureconvert" pri="2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bkgdShp" refType="w"/>
      <dgm:constr type="h" for="ch" forName="bkgdShp" refType="h" fact="0.45"/>
      <dgm:constr type="t" for="ch" forName="bkgdShp"/>
      <dgm:constr type="w" for="ch" forName="linComp" refType="w" fact="0.94"/>
      <dgm:constr type="h" for="ch" forName="linComp" refType="h"/>
      <dgm:constr type="ctrX" for="ch" forName="linComp" refType="w" fact="0.5"/>
    </dgm:constrLst>
    <dgm:ruleLst/>
    <dgm:choose name="Name1">
      <dgm:if name="Name2" axis="ch" ptType="node" func="cnt" op="gte" val="1">
        <dgm:layoutNode name="bkgdShp" styleLbl="alignAccFollow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linComp">
          <dgm:choose name="Name3">
            <dgm:if name="Name4" func="var" arg="dir" op="equ" val="norm">
              <dgm:alg type="lin"/>
            </dgm:if>
            <dgm:else name="Name5">
              <dgm:alg type="lin">
                <dgm:param type="linDir" val="from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w" for="ch" forName="compNode" refType="w"/>
            <dgm:constr type="h" for="ch" forName="compNode" refType="h"/>
            <dgm:constr type="w" for="ch" ptType="sibTrans" refType="w" refFor="ch" refForName="compNode" fact="0.1"/>
            <dgm:constr type="h" for="ch" ptType="sibTrans" op="equ"/>
            <dgm:constr type="h" for="ch" forName="compNode" op="equ"/>
            <dgm:constr type="primFontSz" for="des" forName="node" op="equ"/>
          </dgm:constrLst>
          <dgm:ruleLst/>
          <dgm:forEach name="nodesForEach" axis="ch" ptType="node">
            <dgm:layoutNode name="compNode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node" refType="w"/>
                <dgm:constr type="h" for="ch" forName="node" refType="h" fact="0.55"/>
                <dgm:constr type="b" for="ch" forName="node" refType="h"/>
                <dgm:constr type="w" for="ch" forName="invisiNode" refType="w" fact="0.75"/>
                <dgm:constr type="h" for="ch" forName="invisiNode" refType="h" fact="0.06"/>
                <dgm:constr type="t" for="ch" forName="invisiNode"/>
                <dgm:constr type="w" for="ch" forName="imagNode" refType="w"/>
                <dgm:constr type="h" for="ch" forName="imagNode" refType="h" fact="0.33"/>
                <dgm:constr type="ctrX" for="ch" forName="imagNode" refType="w" fact="0.5"/>
                <dgm:constr type="t" for="ch" forName="imagNode" refType="h" fact="0.06"/>
              </dgm:constrLst>
              <dgm:ruleLst/>
              <dgm:layoutNode name="node" styleLbl="node1">
                <dgm:varLst>
                  <dgm:bulletEnabled val="1"/>
                </dgm:varLst>
                <dgm:alg type="tx">
                  <dgm:param type="txAnchorVert" val="t"/>
                </dgm:alg>
                <dgm:shape xmlns:r="http://schemas.openxmlformats.org/officeDocument/2006/relationships" rot="180" type="round2Same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primFontSz" val="65"/>
                </dgm:constrLst>
                <dgm:ruleLst>
                  <dgm:rule type="primFontSz" val="5" fact="NaN" max="NaN"/>
                </dgm:ruleLst>
              </dgm:layoutNode>
              <dgm:layoutNode name="invisiNode">
                <dgm:alg type="sp"/>
                <dgm:shape xmlns:r="http://schemas.openxmlformats.org/officeDocument/2006/relationships" type="roundRect" r:blip="" hideGeom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  <dgm:layoutNode name="imagNode" styleLbl="fgImgPlace1">
                <dgm:alg type="sp"/>
                <dgm:shape xmlns:r="http://schemas.openxmlformats.org/officeDocument/2006/relationships" type="roundRect" r:blip="" zOrderOff="-2" blipPhldr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</dgm:layoutNode>
            <dgm:forEach name="sibTransForEach" axis="followSib" ptType="sibTrans" cnt="1">
              <dgm:layoutNode name="sibTrans">
                <dgm:alg type="sp"/>
                <dgm:shape xmlns:r="http://schemas.openxmlformats.org/officeDocument/2006/relationships" type="rect" r:blip="" hideGeom="1">
                  <dgm:adjLst/>
                </dgm:shape>
                <dgm:presOf axis="self"/>
                <dgm:constrLst/>
                <dgm:ruleLst/>
              </dgm:layoutNode>
            </dgm:forEach>
          </dgm:forEach>
        </dgm:layoutNode>
      </dgm:if>
      <dgm:else name="Name6"/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48701F-A889-4B94-A380-68791E188376}" type="datetimeFigureOut">
              <a:rPr lang="en-US" smtClean="0"/>
              <a:t>4/21/2017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5AD792-D0E5-463E-BAD3-EF54C50373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4943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E6BDC796-006F-442D-A66B-1415D11D2B2A}" type="datetimeFigureOut">
              <a:rPr lang="en-US" smtClean="0"/>
              <a:t>4/21/2017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3AFC8854-003F-465D-BEBB-FBCAECCCEB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14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FC8854-003F-465D-BEBB-FBCAECCCEBB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1071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FC8854-003F-465D-BEBB-FBCAECCCEBB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897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FC8854-003F-465D-BEBB-FBCAECCCEBB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6266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1FA757-30FD-415B-8FB7-F3EB82A7B734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31964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FC8854-003F-465D-BEBB-FBCAECCCEBB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1126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FC8854-003F-465D-BEBB-FBCAECCCEBB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2841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FC8854-003F-465D-BEBB-FBCAECCCEBB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9439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FC8854-003F-465D-BEBB-FBCAECCCEBB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0726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FC8854-003F-465D-BEBB-FBCAECCCEBB9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79368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FC8854-003F-465D-BEBB-FBCAECCCEBB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37591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FC8854-003F-465D-BEBB-FBCAECCCEBB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7384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FC8854-003F-465D-BEBB-FBCAECCCEBB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88392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FC8854-003F-465D-BEBB-FBCAECCCEBB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31477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FC8854-003F-465D-BEBB-FBCAECCCEBB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12055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28650" lvl="1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FC8854-003F-465D-BEBB-FBCAECCCEBB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70157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FC8854-003F-465D-BEBB-FBCAECCCEBB9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953077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FC8854-003F-465D-BEBB-FBCAECCCEBB9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499222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FC8854-003F-465D-BEBB-FBCAECCCEBB9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90461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FC8854-003F-465D-BEBB-FBCAECCCEBB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53261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FC8854-003F-465D-BEBB-FBCAECCCEBB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36189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FC8854-003F-465D-BEBB-FBCAECCCEBB9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883662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FC8854-003F-465D-BEBB-FBCAECCCEBB9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58299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FC8854-003F-465D-BEBB-FBCAECCCEBB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96234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FC8854-003F-465D-BEBB-FBCAECCCEBB9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162075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FC8854-003F-465D-BEBB-FBCAECCCEBB9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018971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FC8854-003F-465D-BEBB-FBCAECCCEBB9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025096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FC8854-003F-465D-BEBB-FBCAECCCEBB9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800219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FC8854-003F-465D-BEBB-FBCAECCCEBB9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991030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FC8854-003F-465D-BEBB-FBCAECCCEBB9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018286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FC8854-003F-465D-BEBB-FBCAECCCEBB9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8833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FC8854-003F-465D-BEBB-FBCAECCCEBB9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841213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FC8854-003F-465D-BEBB-FBCAECCCEBB9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456581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FC8854-003F-465D-BEBB-FBCAECCCEBB9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5587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FC8854-003F-465D-BEBB-FBCAECCCEBB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71656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FC8854-003F-465D-BEBB-FBCAECCCEBB9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03217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FC8854-003F-465D-BEBB-FBCAECCCEBB9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62674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FC8854-003F-465D-BEBB-FBCAECCCEBB9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57171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FC8854-003F-465D-BEBB-FBCAECCCEBB9}" type="slidenum">
              <a:rPr lang="en-US" smtClean="0">
                <a:solidFill>
                  <a:prstClr val="black"/>
                </a:solidFill>
              </a:rPr>
              <a:pPr/>
              <a:t>43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893733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C50428-4427-423C-8ED8-8FE0505D57AC}" type="slidenum">
              <a:rPr lang="en-US" smtClean="0">
                <a:solidFill>
                  <a:prstClr val="black"/>
                </a:solidFill>
              </a:rPr>
              <a:pPr/>
              <a:t>44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182253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FC8854-003F-465D-BEBB-FBCAECCCEBB9}" type="slidenum">
              <a:rPr lang="en-US" smtClean="0">
                <a:solidFill>
                  <a:prstClr val="black"/>
                </a:solidFill>
              </a:rPr>
              <a:pPr/>
              <a:t>45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588151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C50428-4427-423C-8ED8-8FE0505D57AC}" type="slidenum">
              <a:rPr lang="en-US" smtClean="0">
                <a:solidFill>
                  <a:prstClr val="black"/>
                </a:solidFill>
              </a:rPr>
              <a:pPr/>
              <a:t>46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361746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C50428-4427-423C-8ED8-8FE0505D57AC}" type="slidenum">
              <a:rPr lang="en-US" smtClean="0">
                <a:solidFill>
                  <a:prstClr val="black"/>
                </a:solidFill>
              </a:rPr>
              <a:pPr/>
              <a:t>47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028933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C50428-4427-423C-8ED8-8FE0505D57AC}" type="slidenum">
              <a:rPr lang="en-US" smtClean="0">
                <a:solidFill>
                  <a:prstClr val="black"/>
                </a:solidFill>
              </a:rPr>
              <a:pPr/>
              <a:t>48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372838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C50428-4427-423C-8ED8-8FE0505D57AC}" type="slidenum">
              <a:rPr lang="en-US" smtClean="0">
                <a:solidFill>
                  <a:prstClr val="black"/>
                </a:solidFill>
              </a:rPr>
              <a:pPr/>
              <a:t>49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66641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1FA757-30FD-415B-8FB7-F3EB82A7B734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146944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FC8854-003F-465D-BEBB-FBCAECCCEBB9}" type="slidenum">
              <a:rPr lang="en-US" smtClean="0">
                <a:solidFill>
                  <a:prstClr val="black"/>
                </a:solidFill>
              </a:rPr>
              <a:pPr/>
              <a:t>50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864791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FC8854-003F-465D-BEBB-FBCAECCCEBB9}" type="slidenum">
              <a:rPr lang="en-US" smtClean="0">
                <a:solidFill>
                  <a:prstClr val="black"/>
                </a:solidFill>
              </a:rPr>
              <a:pPr/>
              <a:t>51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375446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FC8854-003F-465D-BEBB-FBCAECCCEBB9}" type="slidenum">
              <a:rPr lang="en-US" smtClean="0">
                <a:solidFill>
                  <a:prstClr val="black"/>
                </a:solidFill>
              </a:rPr>
              <a:pPr/>
              <a:t>52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350004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C50428-4427-423C-8ED8-8FE0505D57AC}" type="slidenum">
              <a:rPr lang="en-US" smtClean="0">
                <a:solidFill>
                  <a:prstClr val="black"/>
                </a:solidFill>
              </a:rPr>
              <a:pPr/>
              <a:t>53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790846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C50428-4427-423C-8ED8-8FE0505D57AC}" type="slidenum">
              <a:rPr lang="en-US" smtClean="0">
                <a:solidFill>
                  <a:prstClr val="black"/>
                </a:solidFill>
              </a:rPr>
              <a:pPr/>
              <a:t>54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397157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C50428-4427-423C-8ED8-8FE0505D57AC}" type="slidenum">
              <a:rPr lang="en-US" smtClean="0">
                <a:solidFill>
                  <a:prstClr val="black"/>
                </a:solidFill>
              </a:rPr>
              <a:pPr/>
              <a:t>55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710494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C50428-4427-423C-8ED8-8FE0505D57AC}" type="slidenum">
              <a:rPr lang="en-US" smtClean="0">
                <a:solidFill>
                  <a:prstClr val="black"/>
                </a:solidFill>
              </a:rPr>
              <a:pPr/>
              <a:t>56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250925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C50428-4427-423C-8ED8-8FE0505D57AC}" type="slidenum">
              <a:rPr lang="en-US" smtClean="0">
                <a:solidFill>
                  <a:prstClr val="black"/>
                </a:solidFill>
              </a:rPr>
              <a:pPr/>
              <a:t>57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868856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C50428-4427-423C-8ED8-8FE0505D57AC}" type="slidenum">
              <a:rPr lang="en-US" smtClean="0">
                <a:solidFill>
                  <a:prstClr val="black"/>
                </a:solidFill>
              </a:rPr>
              <a:pPr/>
              <a:t>58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561998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FC8854-003F-465D-BEBB-FBCAECCCEBB9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0209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1FA757-30FD-415B-8FB7-F3EB82A7B734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501564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FC8854-003F-465D-BEBB-FBCAECCCEBB9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388963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FC8854-003F-465D-BEBB-FBCAECCCEBB9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30296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FC8854-003F-465D-BEBB-FBCAECCCEBB9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342810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FC8854-003F-465D-BEBB-FBCAECCCEBB9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98838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FC8854-003F-465D-BEBB-FBCAECCCEBB9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935846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FC8854-003F-465D-BEBB-FBCAECCCEBB9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529294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FC8854-003F-465D-BEBB-FBCAECCCEBB9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1674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FC8854-003F-465D-BEBB-FBCAECCCEBB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4483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FC8854-003F-465D-BEBB-FBCAECCCEBB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5864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FC8854-003F-465D-BEBB-FBCAECCCEBB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6610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291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026" name="Picture 2" descr="http://icf-edx-pilot.cloudapp.net/static/themes/ionisx/images/sunrise.98dd28f2df8a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114425"/>
            <a:ext cx="12198969" cy="3494496"/>
          </a:xfrm>
          <a:prstGeom prst="rect">
            <a:avLst/>
          </a:prstGeom>
          <a:noFill/>
          <a:effectLst>
            <a:outerShdw blurRad="50800" dist="254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DFA5455E-396F-4CC6-B1CB-7A7B8FB4B650}" type="datetimeFigureOut">
              <a:rPr lang="en-US" smtClean="0"/>
              <a:pPr/>
              <a:t>4/21/2017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40880CF9-F3C5-4D12-BC1E-00E909D0208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266700" y="1256121"/>
            <a:ext cx="8924925" cy="1515654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6700" y="1341846"/>
            <a:ext cx="9144000" cy="829854"/>
          </a:xfrm>
        </p:spPr>
        <p:txBody>
          <a:bodyPr anchor="b">
            <a:normAutofit/>
          </a:bodyPr>
          <a:lstStyle>
            <a:lvl1pPr algn="l">
              <a:defRPr sz="360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266700" y="2771775"/>
            <a:ext cx="8924544" cy="866775"/>
          </a:xfrm>
          <a:prstGeom prst="rect">
            <a:avLst/>
          </a:prstGeom>
          <a:solidFill>
            <a:srgbClr val="4291F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0050" y="2953159"/>
            <a:ext cx="9144000" cy="165576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43474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A5455E-396F-4CC6-B1CB-7A7B8FB4B650}" type="datetimeFigureOut">
              <a:rPr lang="en-US" smtClean="0"/>
              <a:t>4/21/2017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80CF9-F3C5-4D12-BC1E-00E909D020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9841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A5455E-396F-4CC6-B1CB-7A7B8FB4B650}" type="datetimeFigureOut">
              <a:rPr lang="en-US" smtClean="0"/>
              <a:t>4/21/2017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80CF9-F3C5-4D12-BC1E-00E909D020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0655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291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026" name="Picture 2" descr="http://icf-edx-pilot.cloudapp.net/static/themes/ionisx/images/sunrise.98dd28f2df8a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114425"/>
            <a:ext cx="12198969" cy="3494496"/>
          </a:xfrm>
          <a:prstGeom prst="rect">
            <a:avLst/>
          </a:prstGeom>
          <a:noFill/>
          <a:effectLst>
            <a:outerShdw blurRad="50800" dist="254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DFA5455E-396F-4CC6-B1CB-7A7B8FB4B650}" type="datetimeFigureOut">
              <a:rPr lang="en-US" smtClean="0">
                <a:solidFill>
                  <a:prstClr val="white"/>
                </a:solidFill>
              </a:rPr>
              <a:pPr/>
              <a:t>4/21/2017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40880CF9-F3C5-4D12-BC1E-00E909D0208D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266700" y="1256121"/>
            <a:ext cx="8924925" cy="1515654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6700" y="1341846"/>
            <a:ext cx="9144000" cy="829854"/>
          </a:xfrm>
        </p:spPr>
        <p:txBody>
          <a:bodyPr anchor="b">
            <a:normAutofit/>
          </a:bodyPr>
          <a:lstStyle>
            <a:lvl1pPr algn="l">
              <a:defRPr sz="360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266700" y="2771775"/>
            <a:ext cx="8924544" cy="866775"/>
          </a:xfrm>
          <a:prstGeom prst="rect">
            <a:avLst/>
          </a:prstGeom>
          <a:solidFill>
            <a:srgbClr val="4291F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0050" y="2953159"/>
            <a:ext cx="9144000" cy="165576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34338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rgbClr val="4291F0"/>
          </a:solidFill>
          <a:ln>
            <a:noFill/>
          </a:ln>
          <a:effectLst>
            <a:outerShdw blurRad="50800" dist="127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12192000" cy="1295400"/>
          </a:xfrm>
          <a:prstGeom prst="rect">
            <a:avLst/>
          </a:prstGeom>
          <a:solidFill>
            <a:srgbClr val="4291F0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9100" y="3175"/>
            <a:ext cx="11353800" cy="1325563"/>
          </a:xfrm>
        </p:spPr>
        <p:txBody>
          <a:bodyPr>
            <a:normAutofit/>
          </a:bodyPr>
          <a:lstStyle>
            <a:lvl1pPr>
              <a:defRPr lang="en-US" sz="3600" dirty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9100" y="1825625"/>
            <a:ext cx="11353800" cy="4351338"/>
          </a:xfrm>
        </p:spPr>
        <p:txBody>
          <a:bodyPr/>
          <a:lstStyle>
            <a:lvl1pPr>
              <a:defRPr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DFA5455E-396F-4CC6-B1CB-7A7B8FB4B65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4/21/2017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40880CF9-F3C5-4D12-BC1E-00E909D0208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0" name="Picture 2" descr="http://icf-edx-pilot.cloudapp.net/static/themes/ionisx/images/sunrise.98dd28f2df8a.jpg"/>
          <p:cNvPicPr>
            <a:picLocks noChangeAspect="1" noChangeArrowheads="1"/>
          </p:cNvPicPr>
          <p:nvPr userDrawn="1"/>
        </p:nvPicPr>
        <p:blipFill rotWithShape="1"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613"/>
          <a:stretch/>
        </p:blipFill>
        <p:spPr bwMode="auto">
          <a:xfrm>
            <a:off x="10315574" y="0"/>
            <a:ext cx="1876425" cy="1298773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 userDrawn="1"/>
        </p:nvSpPr>
        <p:spPr>
          <a:xfrm>
            <a:off x="10953750" y="6356350"/>
            <a:ext cx="895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prstClr val="white"/>
                </a:solidFill>
              </a:rPr>
              <a:t>-</a:t>
            </a:r>
            <a:fld id="{7349C8A6-941C-40D5-9CC0-DF2FB5E3BA89}" type="slidenum">
              <a:rPr lang="en-US" b="1" smtClean="0">
                <a:solidFill>
                  <a:prstClr val="white"/>
                </a:solidFill>
              </a:rPr>
              <a:pPr/>
              <a:t>‹#›</a:t>
            </a:fld>
            <a:r>
              <a:rPr lang="en-US" b="1" dirty="0" smtClean="0">
                <a:solidFill>
                  <a:prstClr val="white"/>
                </a:solidFill>
              </a:rPr>
              <a:t>-</a:t>
            </a:r>
            <a:endParaRPr lang="en-US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4026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A5455E-396F-4CC6-B1CB-7A7B8FB4B65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4/21/2017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80CF9-F3C5-4D12-BC1E-00E909D0208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49535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A5455E-396F-4CC6-B1CB-7A7B8FB4B65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4/21/2017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80CF9-F3C5-4D12-BC1E-00E909D0208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10953750" y="6356350"/>
            <a:ext cx="895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prstClr val="white"/>
                </a:solidFill>
              </a:rPr>
              <a:t>-</a:t>
            </a:r>
            <a:fld id="{7349C8A6-941C-40D5-9CC0-DF2FB5E3BA89}" type="slidenum">
              <a:rPr lang="en-US" b="1" smtClean="0">
                <a:solidFill>
                  <a:prstClr val="white"/>
                </a:solidFill>
              </a:rPr>
              <a:pPr/>
              <a:t>‹#›</a:t>
            </a:fld>
            <a:r>
              <a:rPr lang="en-US" b="1" dirty="0" smtClean="0">
                <a:solidFill>
                  <a:prstClr val="white"/>
                </a:solidFill>
              </a:rPr>
              <a:t>-</a:t>
            </a:r>
            <a:endParaRPr lang="en-US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82394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A5455E-396F-4CC6-B1CB-7A7B8FB4B65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4/21/2017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80CF9-F3C5-4D12-BC1E-00E909D0208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85815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A5455E-396F-4CC6-B1CB-7A7B8FB4B65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4/21/2017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80CF9-F3C5-4D12-BC1E-00E909D0208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17719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A5455E-396F-4CC6-B1CB-7A7B8FB4B65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4/21/2017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80CF9-F3C5-4D12-BC1E-00E909D0208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39551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A5455E-396F-4CC6-B1CB-7A7B8FB4B65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4/21/2017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80CF9-F3C5-4D12-BC1E-00E909D0208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22372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rgbClr val="4291F0"/>
          </a:solidFill>
          <a:ln>
            <a:noFill/>
          </a:ln>
          <a:effectLst>
            <a:outerShdw blurRad="50800" dist="127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12192000" cy="1295400"/>
          </a:xfrm>
          <a:prstGeom prst="rect">
            <a:avLst/>
          </a:prstGeom>
          <a:solidFill>
            <a:srgbClr val="4291F0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9100" y="269876"/>
            <a:ext cx="11353800" cy="946450"/>
          </a:xfrm>
        </p:spPr>
        <p:txBody>
          <a:bodyPr>
            <a:normAutofit/>
          </a:bodyPr>
          <a:lstStyle>
            <a:lvl1pPr>
              <a:defRPr lang="en-US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9100" y="1825625"/>
            <a:ext cx="11353800" cy="4351338"/>
          </a:xfrm>
        </p:spPr>
        <p:txBody>
          <a:bodyPr/>
          <a:lstStyle>
            <a:lvl1pPr>
              <a:defRPr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DFA5455E-396F-4CC6-B1CB-7A7B8FB4B650}" type="datetimeFigureOut">
              <a:rPr lang="en-US" smtClean="0"/>
              <a:pPr/>
              <a:t>4/21/2017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40880CF9-F3C5-4D12-BC1E-00E909D0208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2" descr="http://icf-edx-pilot.cloudapp.net/static/themes/ionisx/images/sunrise.98dd28f2df8a.jpg"/>
          <p:cNvPicPr>
            <a:picLocks noChangeAspect="1" noChangeArrowheads="1"/>
          </p:cNvPicPr>
          <p:nvPr userDrawn="1"/>
        </p:nvPicPr>
        <p:blipFill rotWithShape="1"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613"/>
          <a:stretch/>
        </p:blipFill>
        <p:spPr bwMode="auto">
          <a:xfrm>
            <a:off x="10315574" y="0"/>
            <a:ext cx="1876425" cy="1298773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 userDrawn="1"/>
        </p:nvSpPr>
        <p:spPr>
          <a:xfrm>
            <a:off x="10953750" y="6356350"/>
            <a:ext cx="895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-</a:t>
            </a:r>
            <a:fld id="{7349C8A6-941C-40D5-9CC0-DF2FB5E3BA89}" type="slidenum">
              <a:rPr lang="en-US" b="1" smtClean="0">
                <a:solidFill>
                  <a:schemeClr val="bg1"/>
                </a:solidFill>
              </a:rPr>
              <a:t>‹#›</a:t>
            </a:fld>
            <a:r>
              <a:rPr lang="en-US" b="1" dirty="0" smtClean="0">
                <a:solidFill>
                  <a:schemeClr val="bg1"/>
                </a:solidFill>
              </a:rPr>
              <a:t>-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02009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A5455E-396F-4CC6-B1CB-7A7B8FB4B65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4/21/2017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80CF9-F3C5-4D12-BC1E-00E909D0208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966183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A5455E-396F-4CC6-B1CB-7A7B8FB4B65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4/21/2017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80CF9-F3C5-4D12-BC1E-00E909D0208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078313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A5455E-396F-4CC6-B1CB-7A7B8FB4B65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4/21/2017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80CF9-F3C5-4D12-BC1E-00E909D0208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956540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06005" y="1600200"/>
            <a:ext cx="10363200" cy="914400"/>
          </a:xfrm>
        </p:spPr>
        <p:txBody>
          <a:bodyPr>
            <a:normAutofit/>
          </a:bodyPr>
          <a:lstStyle>
            <a:lvl1pPr algn="ctr">
              <a:defRPr sz="36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41343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A5455E-396F-4CC6-B1CB-7A7B8FB4B650}" type="datetimeFigureOut">
              <a:rPr lang="en-US" smtClean="0"/>
              <a:t>4/21/2017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80CF9-F3C5-4D12-BC1E-00E909D020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8308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A5455E-396F-4CC6-B1CB-7A7B8FB4B650}" type="datetimeFigureOut">
              <a:rPr lang="en-US" smtClean="0"/>
              <a:t>4/21/2017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80CF9-F3C5-4D12-BC1E-00E909D0208D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/>
          <p:cNvSpPr txBox="1"/>
          <p:nvPr userDrawn="1"/>
        </p:nvSpPr>
        <p:spPr>
          <a:xfrm>
            <a:off x="10953750" y="6356350"/>
            <a:ext cx="895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-</a:t>
            </a:r>
            <a:fld id="{7349C8A6-941C-40D5-9CC0-DF2FB5E3BA89}" type="slidenum">
              <a:rPr lang="en-US" b="1" smtClean="0">
                <a:solidFill>
                  <a:schemeClr val="bg1"/>
                </a:solidFill>
              </a:rPr>
              <a:t>‹#›</a:t>
            </a:fld>
            <a:r>
              <a:rPr lang="en-US" b="1" dirty="0" smtClean="0">
                <a:solidFill>
                  <a:schemeClr val="bg1"/>
                </a:solidFill>
              </a:rPr>
              <a:t>-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27106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A5455E-396F-4CC6-B1CB-7A7B8FB4B650}" type="datetimeFigureOut">
              <a:rPr lang="en-US" smtClean="0"/>
              <a:t>4/21/2017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80CF9-F3C5-4D12-BC1E-00E909D020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0801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A5455E-396F-4CC6-B1CB-7A7B8FB4B650}" type="datetimeFigureOut">
              <a:rPr lang="en-US" smtClean="0"/>
              <a:t>4/21/2017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80CF9-F3C5-4D12-BC1E-00E909D020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6969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A5455E-396F-4CC6-B1CB-7A7B8FB4B650}" type="datetimeFigureOut">
              <a:rPr lang="en-US" smtClean="0"/>
              <a:t>4/21/2017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80CF9-F3C5-4D12-BC1E-00E909D020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0121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A5455E-396F-4CC6-B1CB-7A7B8FB4B650}" type="datetimeFigureOut">
              <a:rPr lang="en-US" smtClean="0"/>
              <a:t>4/21/2017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80CF9-F3C5-4D12-BC1E-00E909D020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25400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A5455E-396F-4CC6-B1CB-7A7B8FB4B650}" type="datetimeFigureOut">
              <a:rPr lang="en-US" smtClean="0"/>
              <a:t>4/21/2017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80CF9-F3C5-4D12-BC1E-00E909D020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27750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rgbClr val="4291F0"/>
          </a:solidFill>
          <a:ln>
            <a:noFill/>
          </a:ln>
          <a:effectLst>
            <a:outerShdw blurRad="50800" dist="127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12192000" cy="1295400"/>
          </a:xfrm>
          <a:prstGeom prst="rect">
            <a:avLst/>
          </a:prstGeom>
          <a:solidFill>
            <a:srgbClr val="4291F0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u="none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38150" y="155575"/>
            <a:ext cx="1091565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A5455E-396F-4CC6-B1CB-7A7B8FB4B650}" type="datetimeFigureOut">
              <a:rPr lang="en-US" smtClean="0"/>
              <a:t>4/21/2017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880CF9-F3C5-4D12-BC1E-00E909D0208D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2" descr="http://icf-edx-pilot.cloudapp.net/static/themes/ionisx/images/sunrise.98dd28f2df8a.jpg"/>
          <p:cNvPicPr>
            <a:picLocks noChangeAspect="1" noChangeArrowheads="1"/>
          </p:cNvPicPr>
          <p:nvPr userDrawn="1"/>
        </p:nvPicPr>
        <p:blipFill rotWithShape="1">
          <a:blip r:embed="rId1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613"/>
          <a:stretch/>
        </p:blipFill>
        <p:spPr bwMode="auto">
          <a:xfrm>
            <a:off x="10315574" y="0"/>
            <a:ext cx="1876425" cy="1298773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 userDrawn="1"/>
        </p:nvSpPr>
        <p:spPr>
          <a:xfrm>
            <a:off x="10953750" y="6356350"/>
            <a:ext cx="895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-</a:t>
            </a:r>
            <a:fld id="{7349C8A6-941C-40D5-9CC0-DF2FB5E3BA89}" type="slidenum">
              <a:rPr lang="en-US" b="1" smtClean="0">
                <a:solidFill>
                  <a:schemeClr val="bg1"/>
                </a:solidFill>
              </a:rPr>
              <a:t>‹#›</a:t>
            </a:fld>
            <a:r>
              <a:rPr lang="en-US" b="1" dirty="0" smtClean="0">
                <a:solidFill>
                  <a:schemeClr val="bg1"/>
                </a:solidFill>
              </a:rPr>
              <a:t>-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94056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0" i="0" u="none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u="none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rgbClr val="4291F0"/>
          </a:solidFill>
          <a:ln>
            <a:noFill/>
          </a:ln>
          <a:effectLst>
            <a:outerShdw blurRad="50800" dist="127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12192000" cy="1295400"/>
          </a:xfrm>
          <a:prstGeom prst="rect">
            <a:avLst/>
          </a:prstGeom>
          <a:solidFill>
            <a:srgbClr val="4291F0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38150" y="155575"/>
            <a:ext cx="1091565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A5455E-396F-4CC6-B1CB-7A7B8FB4B65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4/21/2017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880CF9-F3C5-4D12-BC1E-00E909D0208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9" name="Picture 2" descr="http://icf-edx-pilot.cloudapp.net/static/themes/ionisx/images/sunrise.98dd28f2df8a.jpg"/>
          <p:cNvPicPr>
            <a:picLocks noChangeAspect="1" noChangeArrowheads="1"/>
          </p:cNvPicPr>
          <p:nvPr userDrawn="1"/>
        </p:nvPicPr>
        <p:blipFill rotWithShape="1">
          <a:blip r:embed="rId1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613"/>
          <a:stretch/>
        </p:blipFill>
        <p:spPr bwMode="auto">
          <a:xfrm>
            <a:off x="10315574" y="0"/>
            <a:ext cx="1876425" cy="1298773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 userDrawn="1"/>
        </p:nvSpPr>
        <p:spPr>
          <a:xfrm>
            <a:off x="10953750" y="6356350"/>
            <a:ext cx="895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prstClr val="white"/>
                </a:solidFill>
              </a:rPr>
              <a:t>-</a:t>
            </a:r>
            <a:fld id="{7349C8A6-941C-40D5-9CC0-DF2FB5E3BA89}" type="slidenum">
              <a:rPr lang="en-US" b="1" smtClean="0">
                <a:solidFill>
                  <a:prstClr val="white"/>
                </a:solidFill>
              </a:rPr>
              <a:pPr/>
              <a:t>‹#›</a:t>
            </a:fld>
            <a:r>
              <a:rPr lang="en-US" b="1" dirty="0" smtClean="0">
                <a:solidFill>
                  <a:prstClr val="white"/>
                </a:solidFill>
              </a:rPr>
              <a:t>-</a:t>
            </a:r>
            <a:endParaRPr lang="en-US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49404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0" i="0" u="none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u="none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d.com/talks/haley_van_dyck_how_a_start_up_in_the_white_house_is_changing_business_as_usual?language=en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10" Type="http://schemas.openxmlformats.org/officeDocument/2006/relationships/image" Target="../media/image26.png"/><Relationship Id="rId4" Type="http://schemas.openxmlformats.org/officeDocument/2006/relationships/diagramLayout" Target="../diagrams/layout3.xml"/><Relationship Id="rId9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jpeg"/><Relationship Id="rId4" Type="http://schemas.openxmlformats.org/officeDocument/2006/relationships/image" Target="../media/image37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9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.xml"/><Relationship Id="rId4" Type="http://schemas.openxmlformats.org/officeDocument/2006/relationships/chart" Target="../charts/char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5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6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7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5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notesSlide" Target="../notesSlides/notesSlide48.xml"/><Relationship Id="rId7" Type="http://schemas.openxmlformats.org/officeDocument/2006/relationships/image" Target="../media/image45.pn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6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10" Type="http://schemas.openxmlformats.org/officeDocument/2006/relationships/image" Target="../media/image48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9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7.xml"/><Relationship Id="rId4" Type="http://schemas.openxmlformats.org/officeDocument/2006/relationships/image" Target="../media/image49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3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8.xml"/><Relationship Id="rId4" Type="http://schemas.openxmlformats.org/officeDocument/2006/relationships/image" Target="../media/image54.jp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4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9.xml"/><Relationship Id="rId4" Type="http://schemas.openxmlformats.org/officeDocument/2006/relationships/image" Target="../media/image55.jpe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5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0.xml"/><Relationship Id="rId5" Type="http://schemas.openxmlformats.org/officeDocument/2006/relationships/image" Target="../media/image56.jpg"/><Relationship Id="rId4" Type="http://schemas.openxmlformats.org/officeDocument/2006/relationships/image" Target="../media/image55.jpe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6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1.xml"/><Relationship Id="rId4" Type="http://schemas.openxmlformats.org/officeDocument/2006/relationships/image" Target="../media/image57.jp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7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8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7175" y="1395046"/>
            <a:ext cx="9144000" cy="1157654"/>
          </a:xfrm>
        </p:spPr>
        <p:txBody>
          <a:bodyPr>
            <a:normAutofit fontScale="90000"/>
          </a:bodyPr>
          <a:lstStyle/>
          <a:p>
            <a:r>
              <a:rPr lang="en-US" sz="2400" dirty="0"/>
              <a:t>Digital Services Contracting Professional </a:t>
            </a:r>
            <a:r>
              <a:rPr lang="en-US" sz="2400" dirty="0" smtClean="0"/>
              <a:t>Development MVP Program</a:t>
            </a:r>
            <a:br>
              <a:rPr lang="en-US" sz="2400" dirty="0" smtClean="0"/>
            </a:br>
            <a:r>
              <a:rPr lang="en-US" sz="1000" dirty="0"/>
              <a:t> </a:t>
            </a:r>
            <a:r>
              <a:rPr lang="en-US" sz="1100" dirty="0" smtClean="0"/>
              <a:t>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5100" dirty="0" smtClean="0"/>
              <a:t>Orientation</a:t>
            </a:r>
            <a:endParaRPr lang="en-US" sz="51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August 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4411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9100" y="0"/>
            <a:ext cx="11353800" cy="1325563"/>
          </a:xfrm>
        </p:spPr>
        <p:txBody>
          <a:bodyPr/>
          <a:lstStyle/>
          <a:p>
            <a:r>
              <a:rPr lang="en-US" dirty="0" smtClean="0"/>
              <a:t>Introductions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Name</a:t>
            </a:r>
          </a:p>
          <a:p>
            <a:r>
              <a:rPr lang="en-US" dirty="0" smtClean="0"/>
              <a:t>Home agency</a:t>
            </a:r>
          </a:p>
          <a:p>
            <a:r>
              <a:rPr lang="en-US" dirty="0"/>
              <a:t>L</a:t>
            </a:r>
            <a:r>
              <a:rPr lang="en-US" dirty="0" smtClean="0"/>
              <a:t>ength </a:t>
            </a:r>
            <a:r>
              <a:rPr lang="en-US" dirty="0"/>
              <a:t>in current </a:t>
            </a:r>
            <a:r>
              <a:rPr lang="en-US" dirty="0" smtClean="0"/>
              <a:t>role</a:t>
            </a:r>
          </a:p>
          <a:p>
            <a:r>
              <a:rPr lang="en-US" dirty="0"/>
              <a:t>D</a:t>
            </a:r>
            <a:r>
              <a:rPr lang="en-US" dirty="0" smtClean="0"/>
              <a:t>igital </a:t>
            </a:r>
            <a:r>
              <a:rPr lang="en-US" dirty="0"/>
              <a:t>acquisition </a:t>
            </a:r>
            <a:r>
              <a:rPr lang="en-US" dirty="0" smtClean="0"/>
              <a:t>experience, if relevant</a:t>
            </a:r>
          </a:p>
          <a:p>
            <a:r>
              <a:rPr lang="en-US" dirty="0" smtClean="0"/>
              <a:t>Something </a:t>
            </a:r>
            <a:r>
              <a:rPr lang="en-US" dirty="0"/>
              <a:t>that made you interested in the program </a:t>
            </a:r>
            <a:r>
              <a:rPr lang="en-US" dirty="0" smtClean="0"/>
              <a:t>(you can use your interest statement to guide your introduction)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9574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Program Overview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02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7067550" y="1335087"/>
            <a:ext cx="5124450" cy="497906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2912" y="135831"/>
            <a:ext cx="11353800" cy="1325563"/>
          </a:xfrm>
        </p:spPr>
        <p:txBody>
          <a:bodyPr/>
          <a:lstStyle/>
          <a:p>
            <a:r>
              <a:rPr lang="en-US" dirty="0" smtClean="0"/>
              <a:t>Agile Learning Design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419100" y="1591108"/>
            <a:ext cx="11344275" cy="4562042"/>
            <a:chOff x="419100" y="1591108"/>
            <a:chExt cx="11344275" cy="4562042"/>
          </a:xfrm>
        </p:grpSpPr>
        <p:sp>
          <p:nvSpPr>
            <p:cNvPr id="11" name="Rectangle 10"/>
            <p:cNvSpPr/>
            <p:nvPr/>
          </p:nvSpPr>
          <p:spPr>
            <a:xfrm>
              <a:off x="419100" y="4817123"/>
              <a:ext cx="4476750" cy="1336027"/>
            </a:xfrm>
            <a:prstGeom prst="rect">
              <a:avLst/>
            </a:prstGeom>
            <a:solidFill>
              <a:srgbClr val="DCEAFC"/>
            </a:solidFill>
            <a:ln>
              <a:solidFill>
                <a:srgbClr val="0043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000" dirty="0" smtClean="0">
                  <a:solidFill>
                    <a:schemeClr val="tx1"/>
                  </a:solidFill>
                </a:rPr>
                <a:t>Adaptability to rapid pace</a:t>
              </a:r>
            </a:p>
            <a:p>
              <a:r>
                <a:rPr lang="en-US" sz="2000" dirty="0" smtClean="0">
                  <a:solidFill>
                    <a:schemeClr val="tx1"/>
                  </a:solidFill>
                </a:rPr>
                <a:t>of technological industry </a:t>
              </a:r>
            </a:p>
            <a:p>
              <a:r>
                <a:rPr lang="en-US" sz="2000" dirty="0" smtClean="0">
                  <a:solidFill>
                    <a:schemeClr val="tx1"/>
                  </a:solidFill>
                </a:rPr>
                <a:t>change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419100" y="1591108"/>
              <a:ext cx="4476750" cy="533400"/>
            </a:xfrm>
            <a:prstGeom prst="rect">
              <a:avLst/>
            </a:prstGeom>
            <a:solidFill>
              <a:srgbClr val="00437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 smtClean="0"/>
                <a:t>Agile Philosophy</a:t>
              </a:r>
              <a:endParaRPr lang="en-US" sz="2400" b="1" dirty="0"/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654" t="61813" r="61357" b="19093"/>
            <a:stretch/>
          </p:blipFill>
          <p:spPr>
            <a:xfrm>
              <a:off x="3905250" y="4886542"/>
              <a:ext cx="723900" cy="1206500"/>
            </a:xfrm>
            <a:prstGeom prst="rect">
              <a:avLst/>
            </a:prstGeom>
          </p:spPr>
        </p:pic>
        <p:sp>
          <p:nvSpPr>
            <p:cNvPr id="7" name="Cloud 6"/>
            <p:cNvSpPr/>
            <p:nvPr/>
          </p:nvSpPr>
          <p:spPr>
            <a:xfrm>
              <a:off x="647700" y="2015952"/>
              <a:ext cx="4248150" cy="2200051"/>
            </a:xfrm>
            <a:prstGeom prst="cloud">
              <a:avLst/>
            </a:prstGeom>
            <a:solidFill>
              <a:srgbClr val="DCEAFC"/>
            </a:solidFill>
            <a:ln>
              <a:solidFill>
                <a:srgbClr val="0043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smtClean="0">
                  <a:solidFill>
                    <a:schemeClr val="tx1"/>
                  </a:solidFill>
                </a:rPr>
                <a:t>Iterative development where requirements and solutions evolve through collaboration of a cross-functional team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419100" y="4283724"/>
              <a:ext cx="4476750" cy="533400"/>
            </a:xfrm>
            <a:prstGeom prst="rect">
              <a:avLst/>
            </a:prstGeom>
            <a:solidFill>
              <a:srgbClr val="00437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 smtClean="0"/>
                <a:t>Environment</a:t>
              </a:r>
              <a:endParaRPr lang="en-US" sz="2400" b="1" dirty="0"/>
            </a:p>
          </p:txBody>
        </p:sp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002" r="12545" b="55199"/>
            <a:stretch/>
          </p:blipFill>
          <p:spPr>
            <a:xfrm>
              <a:off x="7496175" y="2321579"/>
              <a:ext cx="4267200" cy="3178175"/>
            </a:xfrm>
            <a:prstGeom prst="rect">
              <a:avLst/>
            </a:prstGeom>
          </p:spPr>
        </p:pic>
        <p:sp>
          <p:nvSpPr>
            <p:cNvPr id="15" name="Rectangle 14"/>
            <p:cNvSpPr/>
            <p:nvPr/>
          </p:nvSpPr>
          <p:spPr>
            <a:xfrm>
              <a:off x="7458075" y="2295254"/>
              <a:ext cx="4267200" cy="712412"/>
            </a:xfrm>
            <a:prstGeom prst="rect">
              <a:avLst/>
            </a:prstGeom>
            <a:solidFill>
              <a:srgbClr val="00437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 smtClean="0"/>
                <a:t>Resulting Program Design</a:t>
              </a:r>
              <a:endParaRPr lang="en-US" sz="2400" b="1" dirty="0"/>
            </a:p>
          </p:txBody>
        </p:sp>
        <p:cxnSp>
          <p:nvCxnSpPr>
            <p:cNvPr id="26" name="Curved Connector 25"/>
            <p:cNvCxnSpPr>
              <a:stCxn id="8" idx="3"/>
              <a:endCxn id="16" idx="1"/>
            </p:cNvCxnSpPr>
            <p:nvPr/>
          </p:nvCxnSpPr>
          <p:spPr>
            <a:xfrm>
              <a:off x="4895850" y="1857808"/>
              <a:ext cx="2171700" cy="1966811"/>
            </a:xfrm>
            <a:prstGeom prst="curvedConnector3">
              <a:avLst>
                <a:gd name="adj1" fmla="val 50000"/>
              </a:avLst>
            </a:prstGeom>
            <a:ln w="50800">
              <a:solidFill>
                <a:schemeClr val="tx1"/>
              </a:solidFill>
              <a:prstDash val="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urved Connector 28"/>
            <p:cNvCxnSpPr>
              <a:stCxn id="11" idx="3"/>
              <a:endCxn id="16" idx="1"/>
            </p:cNvCxnSpPr>
            <p:nvPr/>
          </p:nvCxnSpPr>
          <p:spPr>
            <a:xfrm flipV="1">
              <a:off x="4895850" y="3824619"/>
              <a:ext cx="2171700" cy="1660518"/>
            </a:xfrm>
            <a:prstGeom prst="curvedConnector3">
              <a:avLst>
                <a:gd name="adj1" fmla="val 50000"/>
              </a:avLst>
            </a:prstGeom>
            <a:ln w="50800">
              <a:solidFill>
                <a:schemeClr val="tx1"/>
              </a:solidFill>
              <a:prstDash val="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89402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9100" y="-15875"/>
            <a:ext cx="11175023" cy="1325563"/>
          </a:xfrm>
        </p:spPr>
        <p:txBody>
          <a:bodyPr>
            <a:normAutofit/>
          </a:bodyPr>
          <a:lstStyle/>
          <a:p>
            <a:r>
              <a:rPr lang="en-US" sz="3500" dirty="0"/>
              <a:t>Digital Services Contracting Professional </a:t>
            </a:r>
            <a:r>
              <a:rPr lang="en-US" sz="3500" dirty="0" smtClean="0"/>
              <a:t/>
            </a:r>
            <a:br>
              <a:rPr lang="en-US" sz="3500" dirty="0" smtClean="0"/>
            </a:br>
            <a:r>
              <a:rPr lang="en-US" sz="3500" dirty="0" smtClean="0"/>
              <a:t>Development Program</a:t>
            </a:r>
            <a:endParaRPr lang="en-US" sz="3500" dirty="0"/>
          </a:p>
        </p:txBody>
      </p:sp>
      <p:graphicFrame>
        <p:nvGraphicFramePr>
          <p:cNvPr id="9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11009463"/>
              </p:ext>
            </p:extLst>
          </p:nvPr>
        </p:nvGraphicFramePr>
        <p:xfrm>
          <a:off x="882128" y="1866535"/>
          <a:ext cx="10424160" cy="44196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10" name="Group 9"/>
          <p:cNvGrpSpPr/>
          <p:nvPr/>
        </p:nvGrpSpPr>
        <p:grpSpPr>
          <a:xfrm>
            <a:off x="882128" y="1363724"/>
            <a:ext cx="10424160" cy="448774"/>
            <a:chOff x="419100" y="1362441"/>
            <a:chExt cx="9170377" cy="448774"/>
          </a:xfrm>
        </p:grpSpPr>
        <p:sp>
          <p:nvSpPr>
            <p:cNvPr id="11" name="Rounded Rectangle 10"/>
            <p:cNvSpPr/>
            <p:nvPr/>
          </p:nvSpPr>
          <p:spPr>
            <a:xfrm>
              <a:off x="419100" y="1362441"/>
              <a:ext cx="9170377" cy="448774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19100" y="1418492"/>
              <a:ext cx="88538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Pre-Assessment and Orientation</a:t>
              </a:r>
              <a:endPara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78057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9100" y="269875"/>
            <a:ext cx="11353800" cy="925879"/>
          </a:xfrm>
        </p:spPr>
        <p:txBody>
          <a:bodyPr/>
          <a:lstStyle/>
          <a:p>
            <a:r>
              <a:rPr lang="en-US" dirty="0" smtClean="0"/>
              <a:t>Program Grading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0858307"/>
              </p:ext>
            </p:extLst>
          </p:nvPr>
        </p:nvGraphicFramePr>
        <p:xfrm>
          <a:off x="5583220" y="1825625"/>
          <a:ext cx="618968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Content Placeholder 2"/>
          <p:cNvSpPr txBox="1">
            <a:spLocks/>
          </p:cNvSpPr>
          <p:nvPr/>
        </p:nvSpPr>
        <p:spPr>
          <a:xfrm>
            <a:off x="419100" y="1825625"/>
            <a:ext cx="605700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u="none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Participation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Completing self-directed learning</a:t>
            </a:r>
          </a:p>
          <a:p>
            <a:pPr lvl="1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Completing readings</a:t>
            </a:r>
          </a:p>
          <a:p>
            <a:pPr lvl="1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Posting to blog/discussion board</a:t>
            </a:r>
          </a:p>
          <a:p>
            <a:pPr lvl="1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Attending live virtual and in-person meetings</a:t>
            </a:r>
          </a:p>
          <a:p>
            <a:pPr marL="0" indent="0">
              <a:buNone/>
            </a:pP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Capstone Skills Assessment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lvl="1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Obtaining a passing score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Live Digital Assignment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lvl="1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Average of: self-review, peer rating, and panel rating</a:t>
            </a:r>
          </a:p>
        </p:txBody>
      </p:sp>
    </p:spTree>
    <p:extLst>
      <p:ext uri="{BB962C8B-B14F-4D97-AF65-F5344CB8AC3E}">
        <p14:creationId xmlns:p14="http://schemas.microsoft.com/office/powerpoint/2010/main" val="2924211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1680" y="4328799"/>
            <a:ext cx="2904115" cy="1944765"/>
          </a:xfrm>
          <a:prstGeom prst="rect">
            <a:avLst/>
          </a:prstGeom>
          <a:ln>
            <a:solidFill>
              <a:srgbClr val="004370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9100" y="-27450"/>
            <a:ext cx="11353800" cy="1325563"/>
          </a:xfrm>
        </p:spPr>
        <p:txBody>
          <a:bodyPr/>
          <a:lstStyle/>
          <a:p>
            <a:r>
              <a:rPr lang="en-US" dirty="0" smtClean="0"/>
              <a:t>Navigating the Program</a:t>
            </a:r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2318946" y="4043871"/>
            <a:ext cx="2864310" cy="2228851"/>
            <a:chOff x="4069890" y="1809750"/>
            <a:chExt cx="2864310" cy="2228851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1998"/>
            <a:stretch/>
          </p:blipFill>
          <p:spPr>
            <a:xfrm>
              <a:off x="4069890" y="1809751"/>
              <a:ext cx="2864310" cy="2228850"/>
            </a:xfrm>
            <a:prstGeom prst="rect">
              <a:avLst/>
            </a:prstGeom>
            <a:ln>
              <a:solidFill>
                <a:srgbClr val="004370"/>
              </a:solidFill>
            </a:ln>
          </p:spPr>
        </p:pic>
        <p:sp>
          <p:nvSpPr>
            <p:cNvPr id="14" name="Rectangle 13"/>
            <p:cNvSpPr/>
            <p:nvPr/>
          </p:nvSpPr>
          <p:spPr>
            <a:xfrm>
              <a:off x="4069890" y="1809750"/>
              <a:ext cx="2864310" cy="745195"/>
            </a:xfrm>
            <a:prstGeom prst="rect">
              <a:avLst/>
            </a:prstGeom>
            <a:solidFill>
              <a:srgbClr val="004370"/>
            </a:solidFill>
            <a:ln>
              <a:solidFill>
                <a:srgbClr val="0043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 smtClean="0"/>
                <a:t>Receive customized IDP</a:t>
              </a:r>
              <a:endParaRPr lang="en-US" sz="2400" b="1" dirty="0"/>
            </a:p>
          </p:txBody>
        </p:sp>
      </p:grpSp>
      <p:sp>
        <p:nvSpPr>
          <p:cNvPr id="21" name="Rectangle 20"/>
          <p:cNvSpPr/>
          <p:nvPr/>
        </p:nvSpPr>
        <p:spPr>
          <a:xfrm>
            <a:off x="9050105" y="3742403"/>
            <a:ext cx="2915690" cy="625727"/>
          </a:xfrm>
          <a:prstGeom prst="rect">
            <a:avLst/>
          </a:prstGeom>
          <a:solidFill>
            <a:srgbClr val="004370"/>
          </a:solidFill>
          <a:ln>
            <a:solidFill>
              <a:srgbClr val="0043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Practice and contribute</a:t>
            </a:r>
            <a:endParaRPr lang="en-US" sz="2400" b="1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67742" y="2181705"/>
            <a:ext cx="3347395" cy="2438697"/>
          </a:xfrm>
          <a:prstGeom prst="rect">
            <a:avLst/>
          </a:prstGeom>
          <a:noFill/>
          <a:ln w="9525">
            <a:solidFill>
              <a:srgbClr val="00437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cxnSp>
        <p:nvCxnSpPr>
          <p:cNvPr id="28" name="Curved Connector 27"/>
          <p:cNvCxnSpPr>
            <a:stCxn id="9" idx="3"/>
            <a:endCxn id="14" idx="0"/>
          </p:cNvCxnSpPr>
          <p:nvPr/>
        </p:nvCxnSpPr>
        <p:spPr>
          <a:xfrm>
            <a:off x="3314700" y="1885308"/>
            <a:ext cx="436401" cy="2158563"/>
          </a:xfrm>
          <a:prstGeom prst="curvedConnector2">
            <a:avLst/>
          </a:prstGeom>
          <a:ln w="50800"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urved Connector 30"/>
          <p:cNvCxnSpPr>
            <a:endCxn id="1026" idx="2"/>
          </p:cNvCxnSpPr>
          <p:nvPr/>
        </p:nvCxnSpPr>
        <p:spPr>
          <a:xfrm flipV="1">
            <a:off x="5183256" y="4620402"/>
            <a:ext cx="1958184" cy="1261783"/>
          </a:xfrm>
          <a:prstGeom prst="curvedConnector2">
            <a:avLst/>
          </a:prstGeom>
          <a:ln w="50800"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77" b="32249"/>
          <a:stretch/>
        </p:blipFill>
        <p:spPr>
          <a:xfrm>
            <a:off x="202741" y="2181705"/>
            <a:ext cx="3111960" cy="1649049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02740" y="1512710"/>
            <a:ext cx="3111960" cy="745195"/>
          </a:xfrm>
          <a:prstGeom prst="rect">
            <a:avLst/>
          </a:prstGeom>
          <a:solidFill>
            <a:srgbClr val="004370"/>
          </a:solidFill>
          <a:ln>
            <a:solidFill>
              <a:srgbClr val="0043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Take pre-assessment</a:t>
            </a:r>
            <a:endParaRPr lang="en-US" sz="2400" b="1" dirty="0"/>
          </a:p>
        </p:txBody>
      </p:sp>
      <p:cxnSp>
        <p:nvCxnSpPr>
          <p:cNvPr id="25" name="Curved Connector 24"/>
          <p:cNvCxnSpPr>
            <a:stCxn id="18" idx="3"/>
            <a:endCxn id="21" idx="0"/>
          </p:cNvCxnSpPr>
          <p:nvPr/>
        </p:nvCxnSpPr>
        <p:spPr>
          <a:xfrm>
            <a:off x="8815137" y="1947417"/>
            <a:ext cx="1692813" cy="1794986"/>
          </a:xfrm>
          <a:prstGeom prst="curvedConnector2">
            <a:avLst/>
          </a:prstGeom>
          <a:ln w="50800"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5456167" y="1512711"/>
            <a:ext cx="3358970" cy="869412"/>
          </a:xfrm>
          <a:prstGeom prst="rect">
            <a:avLst/>
          </a:prstGeom>
          <a:solidFill>
            <a:srgbClr val="00437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Participate in sessions and activities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275545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1680" y="4328799"/>
            <a:ext cx="2904115" cy="1944765"/>
          </a:xfrm>
          <a:prstGeom prst="rect">
            <a:avLst/>
          </a:prstGeom>
          <a:ln>
            <a:solidFill>
              <a:srgbClr val="004370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9100" y="-27450"/>
            <a:ext cx="11353800" cy="1325563"/>
          </a:xfrm>
        </p:spPr>
        <p:txBody>
          <a:bodyPr/>
          <a:lstStyle/>
          <a:p>
            <a:r>
              <a:rPr lang="en-US" dirty="0" smtClean="0"/>
              <a:t>Navigating the Program</a:t>
            </a:r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2318946" y="4043871"/>
            <a:ext cx="2864310" cy="2228851"/>
            <a:chOff x="4069890" y="1809750"/>
            <a:chExt cx="2864310" cy="2228851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1998"/>
            <a:stretch/>
          </p:blipFill>
          <p:spPr>
            <a:xfrm>
              <a:off x="4069890" y="1809751"/>
              <a:ext cx="2864310" cy="2228850"/>
            </a:xfrm>
            <a:prstGeom prst="rect">
              <a:avLst/>
            </a:prstGeom>
            <a:ln>
              <a:solidFill>
                <a:srgbClr val="004370"/>
              </a:solidFill>
            </a:ln>
          </p:spPr>
        </p:pic>
        <p:sp>
          <p:nvSpPr>
            <p:cNvPr id="14" name="Rectangle 13"/>
            <p:cNvSpPr/>
            <p:nvPr/>
          </p:nvSpPr>
          <p:spPr>
            <a:xfrm>
              <a:off x="4069890" y="1809750"/>
              <a:ext cx="2864310" cy="745195"/>
            </a:xfrm>
            <a:prstGeom prst="rect">
              <a:avLst/>
            </a:prstGeom>
            <a:solidFill>
              <a:srgbClr val="004370"/>
            </a:solidFill>
            <a:ln>
              <a:solidFill>
                <a:srgbClr val="0043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 smtClean="0"/>
                <a:t>Receive customized IDP</a:t>
              </a:r>
              <a:endParaRPr lang="en-US" sz="2400" b="1" dirty="0"/>
            </a:p>
          </p:txBody>
        </p:sp>
      </p:grpSp>
      <p:sp>
        <p:nvSpPr>
          <p:cNvPr id="21" name="Rectangle 20"/>
          <p:cNvSpPr/>
          <p:nvPr/>
        </p:nvSpPr>
        <p:spPr>
          <a:xfrm>
            <a:off x="9050105" y="3742403"/>
            <a:ext cx="2915690" cy="625727"/>
          </a:xfrm>
          <a:prstGeom prst="rect">
            <a:avLst/>
          </a:prstGeom>
          <a:solidFill>
            <a:srgbClr val="004370"/>
          </a:solidFill>
          <a:ln>
            <a:solidFill>
              <a:srgbClr val="0043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Practice and contribute</a:t>
            </a:r>
            <a:endParaRPr lang="en-US" sz="2400" b="1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67742" y="2181705"/>
            <a:ext cx="3347395" cy="2438697"/>
          </a:xfrm>
          <a:prstGeom prst="rect">
            <a:avLst/>
          </a:prstGeom>
          <a:noFill/>
          <a:ln w="9525">
            <a:solidFill>
              <a:srgbClr val="00437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cxnSp>
        <p:nvCxnSpPr>
          <p:cNvPr id="28" name="Curved Connector 27"/>
          <p:cNvCxnSpPr>
            <a:stCxn id="9" idx="3"/>
            <a:endCxn id="14" idx="0"/>
          </p:cNvCxnSpPr>
          <p:nvPr/>
        </p:nvCxnSpPr>
        <p:spPr>
          <a:xfrm>
            <a:off x="3314700" y="1885308"/>
            <a:ext cx="436401" cy="2158563"/>
          </a:xfrm>
          <a:prstGeom prst="curvedConnector2">
            <a:avLst/>
          </a:prstGeom>
          <a:ln w="50800"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urved Connector 30"/>
          <p:cNvCxnSpPr>
            <a:endCxn id="1026" idx="2"/>
          </p:cNvCxnSpPr>
          <p:nvPr/>
        </p:nvCxnSpPr>
        <p:spPr>
          <a:xfrm flipV="1">
            <a:off x="5183256" y="4620402"/>
            <a:ext cx="1958184" cy="1261783"/>
          </a:xfrm>
          <a:prstGeom prst="curvedConnector2">
            <a:avLst/>
          </a:prstGeom>
          <a:ln w="50800"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77" b="32249"/>
          <a:stretch/>
        </p:blipFill>
        <p:spPr>
          <a:xfrm>
            <a:off x="202741" y="2181705"/>
            <a:ext cx="3111960" cy="1649049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02740" y="1512710"/>
            <a:ext cx="3111960" cy="745195"/>
          </a:xfrm>
          <a:prstGeom prst="rect">
            <a:avLst/>
          </a:prstGeom>
          <a:solidFill>
            <a:srgbClr val="004370"/>
          </a:solidFill>
          <a:ln>
            <a:solidFill>
              <a:srgbClr val="0043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Take pre-assessment</a:t>
            </a:r>
            <a:endParaRPr lang="en-US" sz="2400" b="1" dirty="0"/>
          </a:p>
        </p:txBody>
      </p:sp>
      <p:cxnSp>
        <p:nvCxnSpPr>
          <p:cNvPr id="25" name="Curved Connector 24"/>
          <p:cNvCxnSpPr>
            <a:stCxn id="18" idx="3"/>
            <a:endCxn id="21" idx="0"/>
          </p:cNvCxnSpPr>
          <p:nvPr/>
        </p:nvCxnSpPr>
        <p:spPr>
          <a:xfrm>
            <a:off x="8815137" y="1947417"/>
            <a:ext cx="1692813" cy="1794986"/>
          </a:xfrm>
          <a:prstGeom prst="curvedConnector2">
            <a:avLst/>
          </a:prstGeom>
          <a:ln w="50800"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5456167" y="1512711"/>
            <a:ext cx="3358970" cy="869412"/>
          </a:xfrm>
          <a:prstGeom prst="rect">
            <a:avLst/>
          </a:prstGeom>
          <a:solidFill>
            <a:srgbClr val="00437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Participate in sessions and activities</a:t>
            </a:r>
            <a:endParaRPr lang="en-US" sz="24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716239" y="1324426"/>
            <a:ext cx="185636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0" b="1" dirty="0" smtClean="0">
                <a:solidFill>
                  <a:srgbClr val="C00000"/>
                </a:solidFill>
                <a:sym typeface="Wingdings"/>
              </a:rPr>
              <a:t></a:t>
            </a:r>
            <a:endParaRPr lang="en-US" sz="20000" b="1" dirty="0">
              <a:solidFill>
                <a:srgbClr val="C0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613925" y="3801266"/>
            <a:ext cx="244606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0" b="1" dirty="0" smtClean="0">
                <a:solidFill>
                  <a:srgbClr val="C00000"/>
                </a:solidFill>
                <a:sym typeface="Wingdings"/>
              </a:rPr>
              <a:t></a:t>
            </a:r>
            <a:endParaRPr lang="en-US" sz="20000" b="1" dirty="0">
              <a:solidFill>
                <a:srgbClr val="C00000"/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5059985" y="1160061"/>
            <a:ext cx="4124966" cy="3555914"/>
          </a:xfrm>
          <a:prstGeom prst="ellipse">
            <a:avLst/>
          </a:prstGeom>
          <a:noFill/>
          <a:ln w="1270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8785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9100" y="1"/>
            <a:ext cx="11353800" cy="1322210"/>
          </a:xfrm>
        </p:spPr>
        <p:txBody>
          <a:bodyPr/>
          <a:lstStyle/>
          <a:p>
            <a:r>
              <a:rPr lang="en-US" dirty="0" smtClean="0"/>
              <a:t>Release Rhythm – What You Need To Do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218040" y="1322209"/>
            <a:ext cx="11904570" cy="4920476"/>
            <a:chOff x="218040" y="1322209"/>
            <a:chExt cx="11904570" cy="4920476"/>
          </a:xfrm>
        </p:grpSpPr>
        <p:sp>
          <p:nvSpPr>
            <p:cNvPr id="130" name="Rectangle 129"/>
            <p:cNvSpPr/>
            <p:nvPr/>
          </p:nvSpPr>
          <p:spPr>
            <a:xfrm>
              <a:off x="218040" y="2160068"/>
              <a:ext cx="2862773" cy="45720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80000"/>
                </a:lnSpc>
              </a:pPr>
              <a:r>
                <a:rPr lang="en-US" sz="2000" b="1" dirty="0" smtClean="0"/>
                <a:t>Iteration Planning</a:t>
              </a:r>
            </a:p>
            <a:p>
              <a:pPr algn="ctr">
                <a:lnSpc>
                  <a:spcPct val="80000"/>
                </a:lnSpc>
              </a:pPr>
              <a:r>
                <a:rPr lang="en-US" sz="2000" dirty="0" smtClean="0"/>
                <a:t>30-minute webinar</a:t>
              </a:r>
              <a:endParaRPr lang="en-US" sz="2000" dirty="0"/>
            </a:p>
          </p:txBody>
        </p:sp>
        <p:sp>
          <p:nvSpPr>
            <p:cNvPr id="131" name="Rectangle 130"/>
            <p:cNvSpPr/>
            <p:nvPr/>
          </p:nvSpPr>
          <p:spPr>
            <a:xfrm>
              <a:off x="230265" y="1322211"/>
              <a:ext cx="5789535" cy="401652"/>
            </a:xfrm>
            <a:prstGeom prst="rect">
              <a:avLst/>
            </a:prstGeom>
            <a:solidFill>
              <a:srgbClr val="004370"/>
            </a:solidFill>
            <a:ln w="38100">
              <a:solidFill>
                <a:srgbClr val="0043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 smtClean="0"/>
                <a:t>Iteration </a:t>
              </a:r>
              <a:r>
                <a:rPr lang="en-US" sz="2400" b="1" dirty="0"/>
                <a:t>X</a:t>
              </a:r>
              <a:r>
                <a:rPr lang="en-US" sz="2400" b="1" dirty="0" smtClean="0"/>
                <a:t>.A </a:t>
              </a:r>
              <a:endParaRPr lang="en-US" sz="2400" b="1" dirty="0"/>
            </a:p>
          </p:txBody>
        </p:sp>
        <p:sp>
          <p:nvSpPr>
            <p:cNvPr id="132" name="Rectangle 131"/>
            <p:cNvSpPr/>
            <p:nvPr/>
          </p:nvSpPr>
          <p:spPr>
            <a:xfrm>
              <a:off x="6268104" y="1322209"/>
              <a:ext cx="5854506" cy="401654"/>
            </a:xfrm>
            <a:prstGeom prst="rect">
              <a:avLst/>
            </a:prstGeom>
            <a:solidFill>
              <a:srgbClr val="004370"/>
            </a:solidFill>
            <a:ln w="38100">
              <a:solidFill>
                <a:srgbClr val="0043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 smtClean="0"/>
                <a:t>Iteration X.B </a:t>
              </a:r>
              <a:endParaRPr lang="en-US" sz="2400" b="1" dirty="0"/>
            </a:p>
          </p:txBody>
        </p:sp>
        <p:sp>
          <p:nvSpPr>
            <p:cNvPr id="133" name="Rectangle 132"/>
            <p:cNvSpPr/>
            <p:nvPr/>
          </p:nvSpPr>
          <p:spPr>
            <a:xfrm>
              <a:off x="218262" y="1694807"/>
              <a:ext cx="2862551" cy="372597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rgbClr val="0043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 smtClean="0"/>
                <a:t>Week 1 </a:t>
              </a:r>
              <a:endParaRPr lang="en-US" sz="2400" b="1" dirty="0"/>
            </a:p>
          </p:txBody>
        </p:sp>
        <p:sp>
          <p:nvSpPr>
            <p:cNvPr id="134" name="Rectangle 133"/>
            <p:cNvSpPr/>
            <p:nvPr/>
          </p:nvSpPr>
          <p:spPr>
            <a:xfrm>
              <a:off x="3080814" y="1694806"/>
              <a:ext cx="2935224" cy="372597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rgbClr val="0043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 smtClean="0"/>
                <a:t>Week 2 </a:t>
              </a:r>
              <a:endParaRPr lang="en-US" sz="2400" b="1" dirty="0"/>
            </a:p>
          </p:txBody>
        </p:sp>
        <p:sp>
          <p:nvSpPr>
            <p:cNvPr id="135" name="Rectangle 134"/>
            <p:cNvSpPr/>
            <p:nvPr/>
          </p:nvSpPr>
          <p:spPr>
            <a:xfrm>
              <a:off x="6268103" y="1723862"/>
              <a:ext cx="2919283" cy="372596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rgbClr val="0043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 smtClean="0"/>
                <a:t>Week 3 </a:t>
              </a:r>
              <a:endParaRPr lang="en-US" sz="2400" b="1" dirty="0"/>
            </a:p>
          </p:txBody>
        </p:sp>
        <p:sp>
          <p:nvSpPr>
            <p:cNvPr id="136" name="Rectangle 135"/>
            <p:cNvSpPr/>
            <p:nvPr/>
          </p:nvSpPr>
          <p:spPr>
            <a:xfrm>
              <a:off x="9187386" y="1723860"/>
              <a:ext cx="2935224" cy="372597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rgbClr val="0043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 smtClean="0"/>
                <a:t>Week 4 </a:t>
              </a:r>
              <a:endParaRPr lang="en-US" sz="2400" b="1" dirty="0"/>
            </a:p>
          </p:txBody>
        </p:sp>
        <p:sp>
          <p:nvSpPr>
            <p:cNvPr id="138" name="Rectangle 137"/>
            <p:cNvSpPr/>
            <p:nvPr/>
          </p:nvSpPr>
          <p:spPr>
            <a:xfrm>
              <a:off x="218263" y="3708083"/>
              <a:ext cx="5793536" cy="457200"/>
            </a:xfrm>
            <a:prstGeom prst="rect">
              <a:avLst/>
            </a:prstGeom>
            <a:solidFill>
              <a:srgbClr val="0068A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80000"/>
                </a:lnSpc>
              </a:pPr>
              <a:r>
                <a:rPr lang="en-US" sz="2000" b="1" dirty="0" smtClean="0"/>
                <a:t>Self-Directed Learning </a:t>
              </a:r>
            </a:p>
            <a:p>
              <a:pPr algn="ctr">
                <a:lnSpc>
                  <a:spcPct val="80000"/>
                </a:lnSpc>
              </a:pPr>
              <a:r>
                <a:rPr lang="en-US" sz="2000" dirty="0" smtClean="0"/>
                <a:t>~2-3 hours of online learning, reading, and videos</a:t>
              </a:r>
              <a:endParaRPr lang="en-US" sz="2000" dirty="0"/>
            </a:p>
          </p:txBody>
        </p:sp>
        <p:sp>
          <p:nvSpPr>
            <p:cNvPr id="139" name="Rectangle 138"/>
            <p:cNvSpPr/>
            <p:nvPr/>
          </p:nvSpPr>
          <p:spPr>
            <a:xfrm>
              <a:off x="218041" y="4229101"/>
              <a:ext cx="5801759" cy="457200"/>
            </a:xfrm>
            <a:prstGeom prst="rect">
              <a:avLst/>
            </a:prstGeom>
            <a:solidFill>
              <a:srgbClr val="0068A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80000"/>
                </a:lnSpc>
              </a:pPr>
              <a:r>
                <a:rPr lang="en-US" sz="2000" b="1" dirty="0" smtClean="0"/>
                <a:t>Discussion Board and/or Blog Responses</a:t>
              </a:r>
            </a:p>
            <a:p>
              <a:pPr algn="ctr">
                <a:lnSpc>
                  <a:spcPct val="80000"/>
                </a:lnSpc>
              </a:pPr>
              <a:r>
                <a:rPr lang="en-US" sz="2000" dirty="0" smtClean="0"/>
                <a:t>~30 minutes of posting </a:t>
              </a:r>
              <a:endParaRPr lang="en-US" sz="2000" dirty="0"/>
            </a:p>
          </p:txBody>
        </p:sp>
        <p:sp>
          <p:nvSpPr>
            <p:cNvPr id="140" name="Rectangle 139"/>
            <p:cNvSpPr/>
            <p:nvPr/>
          </p:nvSpPr>
          <p:spPr>
            <a:xfrm>
              <a:off x="230265" y="5283519"/>
              <a:ext cx="11830559" cy="457200"/>
            </a:xfrm>
            <a:prstGeom prst="rect">
              <a:avLst/>
            </a:prstGeom>
            <a:solidFill>
              <a:srgbClr val="4291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80000"/>
                </a:lnSpc>
              </a:pPr>
              <a:r>
                <a:rPr lang="en-US" sz="2000" b="1" dirty="0" smtClean="0"/>
                <a:t>Live Digital Assignment</a:t>
              </a:r>
            </a:p>
            <a:p>
              <a:pPr algn="ctr">
                <a:lnSpc>
                  <a:spcPct val="80000"/>
                </a:lnSpc>
              </a:pPr>
              <a:r>
                <a:rPr lang="en-US" sz="2000" dirty="0" smtClean="0"/>
                <a:t>Team meetings and working on assignments</a:t>
              </a:r>
              <a:endParaRPr lang="en-US" sz="2000" dirty="0"/>
            </a:p>
          </p:txBody>
        </p:sp>
        <p:sp>
          <p:nvSpPr>
            <p:cNvPr id="141" name="Rectangle 140"/>
            <p:cNvSpPr/>
            <p:nvPr/>
          </p:nvSpPr>
          <p:spPr>
            <a:xfrm>
              <a:off x="218264" y="5785485"/>
              <a:ext cx="11842560" cy="45720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80000"/>
                </a:lnSpc>
              </a:pPr>
              <a:r>
                <a:rPr lang="en-US" sz="2000" b="1" dirty="0" smtClean="0"/>
                <a:t>Shadowing</a:t>
              </a:r>
            </a:p>
            <a:p>
              <a:pPr algn="ctr">
                <a:lnSpc>
                  <a:spcPct val="80000"/>
                </a:lnSpc>
              </a:pPr>
              <a:r>
                <a:rPr lang="en-US" sz="2000" dirty="0" smtClean="0"/>
                <a:t>Ongoing activity </a:t>
              </a:r>
              <a:endParaRPr lang="en-US" sz="2000" dirty="0"/>
            </a:p>
          </p:txBody>
        </p:sp>
        <p:sp>
          <p:nvSpPr>
            <p:cNvPr id="142" name="Rectangle 141"/>
            <p:cNvSpPr/>
            <p:nvPr/>
          </p:nvSpPr>
          <p:spPr>
            <a:xfrm>
              <a:off x="3135833" y="2160068"/>
              <a:ext cx="2875966" cy="45720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80000"/>
                </a:lnSpc>
              </a:pPr>
              <a:r>
                <a:rPr lang="en-US" sz="2000" b="1" dirty="0" smtClean="0"/>
                <a:t>Iteration Retrospective</a:t>
              </a:r>
            </a:p>
            <a:p>
              <a:pPr algn="ctr">
                <a:lnSpc>
                  <a:spcPct val="80000"/>
                </a:lnSpc>
              </a:pPr>
              <a:r>
                <a:rPr lang="en-US" sz="2000" dirty="0"/>
                <a:t>6</a:t>
              </a:r>
              <a:r>
                <a:rPr lang="en-US" sz="2000" dirty="0" smtClean="0"/>
                <a:t>0-minute webinar</a:t>
              </a:r>
              <a:endParaRPr lang="en-US" sz="2000" dirty="0"/>
            </a:p>
          </p:txBody>
        </p:sp>
        <p:sp>
          <p:nvSpPr>
            <p:cNvPr id="143" name="Rectangle 142"/>
            <p:cNvSpPr/>
            <p:nvPr/>
          </p:nvSpPr>
          <p:spPr>
            <a:xfrm>
              <a:off x="218041" y="2662036"/>
              <a:ext cx="2862772" cy="4572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80000"/>
                </a:lnSpc>
              </a:pPr>
              <a:r>
                <a:rPr lang="en-US" sz="2000" b="1" dirty="0" smtClean="0"/>
                <a:t>Release Scenario Staging</a:t>
              </a:r>
            </a:p>
            <a:p>
              <a:pPr algn="ctr">
                <a:lnSpc>
                  <a:spcPct val="80000"/>
                </a:lnSpc>
              </a:pPr>
              <a:r>
                <a:rPr lang="en-US" sz="2000" dirty="0"/>
                <a:t>3</a:t>
              </a:r>
              <a:r>
                <a:rPr lang="en-US" sz="2000" dirty="0" smtClean="0"/>
                <a:t>0-minute assessment</a:t>
              </a:r>
              <a:endParaRPr lang="en-US" sz="2000" dirty="0"/>
            </a:p>
          </p:txBody>
        </p:sp>
        <p:sp>
          <p:nvSpPr>
            <p:cNvPr id="144" name="Rectangle 143"/>
            <p:cNvSpPr/>
            <p:nvPr/>
          </p:nvSpPr>
          <p:spPr>
            <a:xfrm>
              <a:off x="6268103" y="3708082"/>
              <a:ext cx="5792721" cy="457200"/>
            </a:xfrm>
            <a:prstGeom prst="rect">
              <a:avLst/>
            </a:prstGeom>
            <a:solidFill>
              <a:srgbClr val="0068A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80000"/>
                </a:lnSpc>
              </a:pPr>
              <a:r>
                <a:rPr lang="en-US" sz="2000" b="1" dirty="0" smtClean="0"/>
                <a:t>Self-Directed Learning </a:t>
              </a:r>
            </a:p>
            <a:p>
              <a:pPr algn="ctr">
                <a:lnSpc>
                  <a:spcPct val="80000"/>
                </a:lnSpc>
              </a:pPr>
              <a:r>
                <a:rPr lang="en-US" sz="2000" dirty="0" smtClean="0"/>
                <a:t>~2-3 hours of online learning, reading, and videos</a:t>
              </a:r>
              <a:endParaRPr lang="en-US" sz="2000" dirty="0"/>
            </a:p>
          </p:txBody>
        </p:sp>
        <p:sp>
          <p:nvSpPr>
            <p:cNvPr id="145" name="Rectangle 144"/>
            <p:cNvSpPr/>
            <p:nvPr/>
          </p:nvSpPr>
          <p:spPr>
            <a:xfrm>
              <a:off x="6268103" y="4229100"/>
              <a:ext cx="5792721" cy="457201"/>
            </a:xfrm>
            <a:prstGeom prst="rect">
              <a:avLst/>
            </a:prstGeom>
            <a:solidFill>
              <a:srgbClr val="0068A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80000"/>
                </a:lnSpc>
              </a:pPr>
              <a:r>
                <a:rPr lang="en-US" sz="2000" b="1" dirty="0" smtClean="0"/>
                <a:t>Discussion Board </a:t>
              </a:r>
              <a:r>
                <a:rPr lang="en-US" sz="2000" b="1" dirty="0"/>
                <a:t>and/or Blog Responses</a:t>
              </a:r>
              <a:endParaRPr lang="en-US" sz="2000" b="1" dirty="0" smtClean="0"/>
            </a:p>
            <a:p>
              <a:pPr algn="ctr">
                <a:lnSpc>
                  <a:spcPct val="80000"/>
                </a:lnSpc>
              </a:pPr>
              <a:r>
                <a:rPr lang="en-US" sz="2000" dirty="0" smtClean="0"/>
                <a:t>~30 minutes of posting</a:t>
              </a:r>
              <a:endParaRPr lang="en-US" sz="2000" dirty="0"/>
            </a:p>
          </p:txBody>
        </p:sp>
        <p:sp>
          <p:nvSpPr>
            <p:cNvPr id="146" name="Rectangle 145"/>
            <p:cNvSpPr/>
            <p:nvPr/>
          </p:nvSpPr>
          <p:spPr>
            <a:xfrm>
              <a:off x="6268104" y="2160068"/>
              <a:ext cx="2893381" cy="45720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80000"/>
                </a:lnSpc>
              </a:pPr>
              <a:r>
                <a:rPr lang="en-US" sz="2000" b="1" dirty="0" smtClean="0"/>
                <a:t>Iteration Planning</a:t>
              </a:r>
            </a:p>
            <a:p>
              <a:pPr algn="ctr">
                <a:lnSpc>
                  <a:spcPct val="80000"/>
                </a:lnSpc>
              </a:pPr>
              <a:r>
                <a:rPr lang="en-US" sz="2000" dirty="0"/>
                <a:t>3</a:t>
              </a:r>
              <a:r>
                <a:rPr lang="en-US" sz="2000" dirty="0" smtClean="0"/>
                <a:t>0-minute webinar</a:t>
              </a:r>
              <a:endParaRPr lang="en-US" sz="2000" dirty="0"/>
            </a:p>
          </p:txBody>
        </p:sp>
        <p:sp>
          <p:nvSpPr>
            <p:cNvPr id="148" name="Rectangle 147"/>
            <p:cNvSpPr/>
            <p:nvPr/>
          </p:nvSpPr>
          <p:spPr>
            <a:xfrm>
              <a:off x="6280853" y="2914414"/>
              <a:ext cx="2867881" cy="45720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80000"/>
                </a:lnSpc>
              </a:pPr>
              <a:r>
                <a:rPr lang="en-US" sz="2000" b="1" dirty="0" smtClean="0"/>
                <a:t>Office Hours</a:t>
              </a:r>
            </a:p>
            <a:p>
              <a:pPr algn="ctr">
                <a:lnSpc>
                  <a:spcPct val="80000"/>
                </a:lnSpc>
              </a:pPr>
              <a:r>
                <a:rPr lang="en-US" sz="2000" dirty="0" smtClean="0"/>
                <a:t>60-minute webinar</a:t>
              </a:r>
              <a:endParaRPr lang="en-US" sz="2000" dirty="0"/>
            </a:p>
          </p:txBody>
        </p:sp>
        <p:sp>
          <p:nvSpPr>
            <p:cNvPr id="149" name="Rectangle 148"/>
            <p:cNvSpPr/>
            <p:nvPr/>
          </p:nvSpPr>
          <p:spPr>
            <a:xfrm>
              <a:off x="9291468" y="2160069"/>
              <a:ext cx="2768228" cy="1473517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26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80000"/>
                </a:lnSpc>
              </a:pPr>
              <a:r>
                <a:rPr lang="en-US" sz="2000" b="1" dirty="0" smtClean="0"/>
                <a:t>Classroom Learning</a:t>
              </a:r>
            </a:p>
            <a:p>
              <a:pPr algn="ctr">
                <a:lnSpc>
                  <a:spcPct val="80000"/>
                </a:lnSpc>
              </a:pPr>
              <a:r>
                <a:rPr lang="en-US" sz="2000" dirty="0" smtClean="0"/>
                <a:t>4 days in-person</a:t>
              </a:r>
              <a:endParaRPr lang="en-US" sz="2000" dirty="0"/>
            </a:p>
          </p:txBody>
        </p:sp>
        <p:sp>
          <p:nvSpPr>
            <p:cNvPr id="151" name="Rectangle 150"/>
            <p:cNvSpPr/>
            <p:nvPr/>
          </p:nvSpPr>
          <p:spPr>
            <a:xfrm>
              <a:off x="218263" y="3176386"/>
              <a:ext cx="2850550" cy="45720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80000"/>
                </a:lnSpc>
              </a:pPr>
              <a:r>
                <a:rPr lang="en-US" sz="2000" b="1" dirty="0" smtClean="0"/>
                <a:t>Office Hours</a:t>
              </a:r>
            </a:p>
            <a:p>
              <a:pPr algn="ctr">
                <a:lnSpc>
                  <a:spcPct val="80000"/>
                </a:lnSpc>
              </a:pPr>
              <a:r>
                <a:rPr lang="en-US" sz="2000" dirty="0" smtClean="0"/>
                <a:t>60-minute webinar</a:t>
              </a:r>
              <a:endParaRPr lang="en-US" sz="2000" dirty="0"/>
            </a:p>
          </p:txBody>
        </p:sp>
        <p:sp>
          <p:nvSpPr>
            <p:cNvPr id="153" name="Rectangle 152"/>
            <p:cNvSpPr/>
            <p:nvPr/>
          </p:nvSpPr>
          <p:spPr>
            <a:xfrm>
              <a:off x="222776" y="4751072"/>
              <a:ext cx="5801759" cy="457200"/>
            </a:xfrm>
            <a:prstGeom prst="rect">
              <a:avLst/>
            </a:prstGeom>
            <a:solidFill>
              <a:srgbClr val="0068A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80000"/>
                </a:lnSpc>
              </a:pPr>
              <a:r>
                <a:rPr lang="en-US" sz="2000" b="1" dirty="0" smtClean="0"/>
                <a:t>Case Studies and Threaded Scenarios</a:t>
              </a:r>
            </a:p>
            <a:p>
              <a:pPr algn="ctr">
                <a:lnSpc>
                  <a:spcPct val="80000"/>
                </a:lnSpc>
              </a:pPr>
              <a:r>
                <a:rPr lang="en-US" sz="2000" b="1" dirty="0" smtClean="0"/>
                <a:t>30</a:t>
              </a:r>
              <a:r>
                <a:rPr lang="en-US" sz="2000" dirty="0" smtClean="0"/>
                <a:t> minutes of activity completion</a:t>
              </a:r>
              <a:endParaRPr lang="en-US" sz="2000" dirty="0"/>
            </a:p>
          </p:txBody>
        </p:sp>
        <p:sp>
          <p:nvSpPr>
            <p:cNvPr id="154" name="Rectangle 153"/>
            <p:cNvSpPr/>
            <p:nvPr/>
          </p:nvSpPr>
          <p:spPr>
            <a:xfrm>
              <a:off x="6259065" y="4751072"/>
              <a:ext cx="5801759" cy="457200"/>
            </a:xfrm>
            <a:prstGeom prst="rect">
              <a:avLst/>
            </a:prstGeom>
            <a:solidFill>
              <a:srgbClr val="0068A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80000"/>
                </a:lnSpc>
              </a:pPr>
              <a:r>
                <a:rPr lang="en-US" sz="2000" b="1" dirty="0"/>
                <a:t>Case Studies and Threaded Scenarios</a:t>
              </a:r>
            </a:p>
            <a:p>
              <a:pPr algn="ctr">
                <a:lnSpc>
                  <a:spcPct val="80000"/>
                </a:lnSpc>
              </a:pPr>
              <a:r>
                <a:rPr lang="en-US" sz="2000" b="1" dirty="0" smtClean="0"/>
                <a:t>30</a:t>
              </a:r>
              <a:r>
                <a:rPr lang="en-US" sz="2000" dirty="0" smtClean="0"/>
                <a:t> minutes of activity completion</a:t>
              </a:r>
              <a:endParaRPr 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053109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Morning Break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17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Guest Speakers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757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419101" y="2054736"/>
            <a:ext cx="4210049" cy="3412614"/>
          </a:xfrm>
          <a:prstGeom prst="rect">
            <a:avLst/>
          </a:prstGeom>
          <a:solidFill>
            <a:srgbClr val="DCEAF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9100" y="0"/>
            <a:ext cx="9906000" cy="1325563"/>
          </a:xfrm>
        </p:spPr>
        <p:txBody>
          <a:bodyPr/>
          <a:lstStyle/>
          <a:p>
            <a:r>
              <a:rPr lang="en-US" dirty="0" smtClean="0"/>
              <a:t>Understanding the Digital Acquisition Need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19100" y="1661985"/>
            <a:ext cx="4210050" cy="477121"/>
          </a:xfrm>
          <a:prstGeom prst="rect">
            <a:avLst/>
          </a:prstGeom>
          <a:solidFill>
            <a:srgbClr val="00437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Digital Industry</a:t>
            </a:r>
            <a:endParaRPr lang="en-US" sz="2400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403" y="2124508"/>
            <a:ext cx="1940907" cy="151819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403" y="3611660"/>
            <a:ext cx="2607978" cy="138222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8135" y="2139107"/>
            <a:ext cx="2431015" cy="1488997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2527310" y="3524603"/>
            <a:ext cx="2670488" cy="2362200"/>
          </a:xfrm>
          <a:prstGeom prst="rect">
            <a:avLst/>
          </a:prstGeom>
          <a:solidFill>
            <a:srgbClr val="4291F0"/>
          </a:solidFill>
          <a:scene3d>
            <a:camera prst="orthographicFront"/>
            <a:lightRig rig="threePt" dir="t"/>
          </a:scene3d>
          <a:sp3d>
            <a:bevelT w="50800" h="508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/>
              <a:t>Characterized by:</a:t>
            </a:r>
          </a:p>
          <a:p>
            <a:pPr algn="ctr"/>
            <a:endParaRPr lang="en-US" sz="200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Rapid pace of development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Iterative process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Fast stand-up/ stand-down of innovations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286501" y="1936397"/>
            <a:ext cx="4571999" cy="1706307"/>
          </a:xfrm>
          <a:prstGeom prst="rect">
            <a:avLst/>
          </a:prstGeom>
          <a:solidFill>
            <a:srgbClr val="DCEAF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6286500" y="1512348"/>
            <a:ext cx="4572000" cy="463628"/>
          </a:xfrm>
          <a:prstGeom prst="rect">
            <a:avLst/>
          </a:prstGeom>
          <a:solidFill>
            <a:srgbClr val="00437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Changing Consumer Demand</a:t>
            </a:r>
            <a:endParaRPr lang="en-US" sz="2400" b="1" dirty="0"/>
          </a:p>
        </p:txBody>
      </p:sp>
      <p:sp>
        <p:nvSpPr>
          <p:cNvPr id="17" name="Rectangle 16"/>
          <p:cNvSpPr/>
          <p:nvPr/>
        </p:nvSpPr>
        <p:spPr>
          <a:xfrm>
            <a:off x="8477250" y="2098263"/>
            <a:ext cx="3619500" cy="1695450"/>
          </a:xfrm>
          <a:prstGeom prst="rect">
            <a:avLst/>
          </a:prstGeom>
          <a:solidFill>
            <a:srgbClr val="4291F0"/>
          </a:solidFill>
          <a:scene3d>
            <a:camera prst="orthographicFront"/>
            <a:lightRig rig="threePt" dir="t"/>
          </a:scene3d>
          <a:sp3d>
            <a:bevelT w="50800" h="508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/>
              <a:t>Characterized by:</a:t>
            </a:r>
          </a:p>
          <a:p>
            <a:pPr algn="ctr"/>
            <a:endParaRPr lang="en-US" sz="200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High ability to interact with digital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Responsiveness of company/org to “my needs”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3382" y="2098017"/>
            <a:ext cx="1434767" cy="1434767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5772150" y="4323950"/>
            <a:ext cx="4571999" cy="1706307"/>
          </a:xfrm>
          <a:prstGeom prst="rect">
            <a:avLst/>
          </a:prstGeom>
          <a:solidFill>
            <a:srgbClr val="DCEAF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5772149" y="3931200"/>
            <a:ext cx="4572000" cy="463628"/>
          </a:xfrm>
          <a:prstGeom prst="rect">
            <a:avLst/>
          </a:prstGeom>
          <a:solidFill>
            <a:srgbClr val="00437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Government Budget Pressure</a:t>
            </a:r>
            <a:endParaRPr lang="en-US" sz="2400" b="1" dirty="0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6924" y="4450631"/>
            <a:ext cx="2318085" cy="1541526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7962899" y="4517115"/>
            <a:ext cx="3619500" cy="1695450"/>
          </a:xfrm>
          <a:prstGeom prst="rect">
            <a:avLst/>
          </a:prstGeom>
          <a:solidFill>
            <a:srgbClr val="4291F0"/>
          </a:solidFill>
          <a:scene3d>
            <a:camera prst="orthographicFront"/>
            <a:lightRig rig="threePt" dir="t"/>
          </a:scene3d>
          <a:sp3d>
            <a:bevelT w="50800" h="508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/>
              <a:t>Characterized by:</a:t>
            </a:r>
          </a:p>
          <a:p>
            <a:pPr algn="ctr"/>
            <a:endParaRPr lang="en-US" sz="200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Need for technology and automation to increase service and decrease cost </a:t>
            </a:r>
          </a:p>
        </p:txBody>
      </p:sp>
      <p:sp>
        <p:nvSpPr>
          <p:cNvPr id="27" name="Lightning Bolt 26"/>
          <p:cNvSpPr/>
          <p:nvPr/>
        </p:nvSpPr>
        <p:spPr>
          <a:xfrm>
            <a:off x="6762750" y="5177103"/>
            <a:ext cx="955508" cy="683322"/>
          </a:xfrm>
          <a:prstGeom prst="lightningBolt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6197766" y="4716889"/>
            <a:ext cx="167639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 smtClean="0">
                <a:solidFill>
                  <a:srgbClr val="C00000"/>
                </a:solidFill>
              </a:rPr>
              <a:t>BUDGET</a:t>
            </a:r>
            <a:endParaRPr lang="en-US" sz="30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7956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9100" y="269875"/>
            <a:ext cx="11353800" cy="939493"/>
          </a:xfrm>
        </p:spPr>
        <p:txBody>
          <a:bodyPr/>
          <a:lstStyle/>
          <a:p>
            <a:r>
              <a:rPr lang="en-US" dirty="0" smtClean="0"/>
              <a:t>TED Talk with Haley Van </a:t>
            </a:r>
            <a:r>
              <a:rPr lang="en-US" dirty="0" err="1" smtClean="0"/>
              <a:t>Dyck</a:t>
            </a:r>
            <a:endParaRPr lang="en-US" dirty="0"/>
          </a:p>
        </p:txBody>
      </p:sp>
      <p:pic>
        <p:nvPicPr>
          <p:cNvPr id="5" name="Picture 4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941945"/>
            <a:ext cx="10058400" cy="3882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278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9100" y="305763"/>
            <a:ext cx="11353800" cy="96899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Guest Speaker: Mikey </a:t>
            </a:r>
            <a:r>
              <a:rPr lang="en-US" dirty="0" smtClean="0"/>
              <a:t>Dickerson (or other digital services leader)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1608" y="1803853"/>
            <a:ext cx="7277632" cy="12985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/>
              <a:t>“Mastering technology is one of the greatest challenges facing our government, and our generation is answering the call.”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329543" y="3191638"/>
            <a:ext cx="75329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“We are partnering with dedicated public servants 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to… gain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traction on mission 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critical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problems that have 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the most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impact on everyday 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people.”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07972" y="4710968"/>
            <a:ext cx="75329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“I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am reminded of a quote by President Kennedy that is sewn into the Oval Office rug: 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‘No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problem of human destiny is beyond human beings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.’”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29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Program Overview, continued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6211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9100" y="0"/>
            <a:ext cx="11353800" cy="1325563"/>
          </a:xfrm>
        </p:spPr>
        <p:txBody>
          <a:bodyPr/>
          <a:lstStyle/>
          <a:p>
            <a:r>
              <a:rPr lang="en-US" dirty="0" smtClean="0"/>
              <a:t>Welcome to edX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9100" y="1711325"/>
            <a:ext cx="5285848" cy="4465638"/>
          </a:xfrm>
        </p:spPr>
        <p:txBody>
          <a:bodyPr>
            <a:noAutofit/>
          </a:bodyPr>
          <a:lstStyle/>
          <a:p>
            <a:r>
              <a:rPr lang="en-US" sz="2200" dirty="0" smtClean="0"/>
              <a:t>edX was founded as a collaborative online, open source learning provider in 2012 in a Harvard-MIT partnership</a:t>
            </a:r>
          </a:p>
          <a:p>
            <a:pPr lvl="1"/>
            <a:r>
              <a:rPr lang="en-US" sz="2200" dirty="0" smtClean="0"/>
              <a:t>It offers free online courses in a wide range of disciplines around the world</a:t>
            </a:r>
          </a:p>
          <a:p>
            <a:r>
              <a:rPr lang="en-US" sz="2200" dirty="0" smtClean="0"/>
              <a:t>edX also offers its platform to businesses to host their learning programs</a:t>
            </a:r>
          </a:p>
          <a:p>
            <a:r>
              <a:rPr lang="en-US" sz="2200" dirty="0" smtClean="0"/>
              <a:t>Think of it as a “one stop shop” to access all learning and development opportunities associated with this pilot – on any device!</a:t>
            </a:r>
            <a:endParaRPr lang="en-US" sz="2200" dirty="0"/>
          </a:p>
        </p:txBody>
      </p:sp>
      <p:pic>
        <p:nvPicPr>
          <p:cNvPr id="1026" name="Picture 2" descr="C:\Users\16975\AppData\Local\Temp\SNAGHTML98502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0198" y="1844675"/>
            <a:ext cx="6328302" cy="4156075"/>
          </a:xfrm>
          <a:prstGeom prst="rect">
            <a:avLst/>
          </a:prstGeom>
          <a:noFill/>
          <a:ln>
            <a:solidFill>
              <a:srgbClr val="00437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9275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177594" y="2686048"/>
            <a:ext cx="3817580" cy="3574183"/>
          </a:xfrm>
          <a:prstGeom prst="rect">
            <a:avLst/>
          </a:prstGeom>
          <a:noFill/>
          <a:ln w="9525">
            <a:solidFill>
              <a:srgbClr val="00437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222053" y="2629230"/>
            <a:ext cx="3664647" cy="3631002"/>
          </a:xfrm>
          <a:prstGeom prst="rect">
            <a:avLst/>
          </a:prstGeom>
          <a:noFill/>
          <a:ln w="9525">
            <a:solidFill>
              <a:srgbClr val="00437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8150" y="7937"/>
            <a:ext cx="11353800" cy="1325563"/>
          </a:xfrm>
        </p:spPr>
        <p:txBody>
          <a:bodyPr/>
          <a:lstStyle/>
          <a:p>
            <a:r>
              <a:rPr lang="en-US" dirty="0" smtClean="0"/>
              <a:t>edX</a:t>
            </a:r>
            <a:r>
              <a:rPr lang="en-US" dirty="0"/>
              <a:t> </a:t>
            </a:r>
            <a:r>
              <a:rPr lang="en-US" dirty="0" smtClean="0"/>
              <a:t>– Getting Started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59653" y="1322210"/>
            <a:ext cx="3664647" cy="1363840"/>
          </a:xfrm>
          <a:prstGeom prst="rect">
            <a:avLst/>
          </a:prstGeom>
          <a:solidFill>
            <a:srgbClr val="004370"/>
          </a:solidFill>
          <a:ln w="38100">
            <a:solidFill>
              <a:srgbClr val="0043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Log in using your username and password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222053" y="1322210"/>
            <a:ext cx="3664647" cy="1363840"/>
          </a:xfrm>
          <a:prstGeom prst="rect">
            <a:avLst/>
          </a:prstGeom>
          <a:solidFill>
            <a:srgbClr val="004370"/>
          </a:solidFill>
          <a:ln w="38100">
            <a:solidFill>
              <a:srgbClr val="0043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Program content is organized according to the 8 iterations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8177593" y="1322209"/>
            <a:ext cx="3817580" cy="1363840"/>
          </a:xfrm>
          <a:prstGeom prst="rect">
            <a:avLst/>
          </a:prstGeom>
          <a:solidFill>
            <a:srgbClr val="004370"/>
          </a:solidFill>
          <a:ln w="38100">
            <a:solidFill>
              <a:srgbClr val="0043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This is the course home page – your access point for all course information in an iteration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ight Arrow 7"/>
          <p:cNvSpPr/>
          <p:nvPr/>
        </p:nvSpPr>
        <p:spPr>
          <a:xfrm>
            <a:off x="3886200" y="1322210"/>
            <a:ext cx="590550" cy="481894"/>
          </a:xfrm>
          <a:prstGeom prst="rightArrow">
            <a:avLst/>
          </a:prstGeom>
          <a:solidFill>
            <a:srgbClr val="4291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ight Arrow 10"/>
          <p:cNvSpPr/>
          <p:nvPr/>
        </p:nvSpPr>
        <p:spPr>
          <a:xfrm>
            <a:off x="7781925" y="1316563"/>
            <a:ext cx="590550" cy="481894"/>
          </a:xfrm>
          <a:prstGeom prst="rightArrow">
            <a:avLst/>
          </a:prstGeom>
          <a:solidFill>
            <a:srgbClr val="4291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521"/>
          <a:stretch/>
        </p:blipFill>
        <p:spPr bwMode="auto">
          <a:xfrm>
            <a:off x="259652" y="2686049"/>
            <a:ext cx="3664648" cy="3590637"/>
          </a:xfrm>
          <a:prstGeom prst="rect">
            <a:avLst/>
          </a:prstGeom>
          <a:noFill/>
          <a:ln w="9525">
            <a:solidFill>
              <a:srgbClr val="00437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0492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01315" y="1584730"/>
            <a:ext cx="5188128" cy="4553666"/>
          </a:xfrm>
          <a:prstGeom prst="rect">
            <a:avLst/>
          </a:prstGeom>
          <a:noFill/>
          <a:ln w="9525">
            <a:solidFill>
              <a:srgbClr val="00437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0"/>
            <a:ext cx="11353800" cy="1325563"/>
          </a:xfrm>
        </p:spPr>
        <p:txBody>
          <a:bodyPr/>
          <a:lstStyle/>
          <a:p>
            <a:r>
              <a:rPr lang="en-US" dirty="0" smtClean="0"/>
              <a:t>The Courseware Home Page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9100" y="1825624"/>
            <a:ext cx="6248400" cy="4613275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The Course Introduction section houses:</a:t>
            </a:r>
          </a:p>
          <a:p>
            <a:pPr lvl="1"/>
            <a:r>
              <a:rPr lang="en-US" dirty="0" smtClean="0"/>
              <a:t>IDP</a:t>
            </a:r>
          </a:p>
          <a:p>
            <a:pPr lvl="1"/>
            <a:r>
              <a:rPr lang="en-US" dirty="0"/>
              <a:t>O</a:t>
            </a:r>
            <a:r>
              <a:rPr lang="en-US" dirty="0" smtClean="0"/>
              <a:t>rientation materials</a:t>
            </a:r>
          </a:p>
          <a:p>
            <a:pPr lvl="1"/>
            <a:r>
              <a:rPr lang="en-US" dirty="0" smtClean="0"/>
              <a:t>Other important portal information</a:t>
            </a:r>
          </a:p>
          <a:p>
            <a:r>
              <a:rPr lang="en-US" dirty="0" smtClean="0"/>
              <a:t>Left navigation is where content will display for each Iteration.</a:t>
            </a:r>
          </a:p>
          <a:p>
            <a:r>
              <a:rPr lang="en-US" dirty="0" smtClean="0"/>
              <a:t>Tracking completion of content</a:t>
            </a:r>
          </a:p>
          <a:p>
            <a:pPr lvl="1"/>
            <a:r>
              <a:rPr lang="en-US" dirty="0" smtClean="0"/>
              <a:t>Some content must be completed to unlock other pieces of content</a:t>
            </a:r>
          </a:p>
          <a:p>
            <a:pPr lvl="1"/>
            <a:r>
              <a:rPr lang="en-US" dirty="0" smtClean="0"/>
              <a:t>Content will be marked, so you can pick out what is required/elective</a:t>
            </a:r>
          </a:p>
          <a:p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4" name="Rectangle 3"/>
          <p:cNvSpPr/>
          <p:nvPr/>
        </p:nvSpPr>
        <p:spPr>
          <a:xfrm>
            <a:off x="6801315" y="2303461"/>
            <a:ext cx="2133600" cy="3657600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162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9100" y="269875"/>
            <a:ext cx="11353800" cy="925879"/>
          </a:xfrm>
        </p:spPr>
        <p:txBody>
          <a:bodyPr/>
          <a:lstStyle/>
          <a:p>
            <a:r>
              <a:rPr lang="en-US" dirty="0" smtClean="0"/>
              <a:t>Earning Badges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9100" y="1825625"/>
            <a:ext cx="7996700" cy="4351338"/>
          </a:xfrm>
        </p:spPr>
        <p:txBody>
          <a:bodyPr>
            <a:normAutofit/>
          </a:bodyPr>
          <a:lstStyle/>
          <a:p>
            <a:r>
              <a:rPr lang="en-US" dirty="0" smtClean="0"/>
              <a:t>Two types of Badges</a:t>
            </a:r>
          </a:p>
          <a:p>
            <a:pPr lvl="1"/>
            <a:r>
              <a:rPr lang="en-US" sz="2600" dirty="0" smtClean="0"/>
              <a:t>Olympic badges</a:t>
            </a:r>
          </a:p>
          <a:p>
            <a:pPr lvl="2"/>
            <a:r>
              <a:rPr lang="en-US" sz="2200" dirty="0" smtClean="0"/>
              <a:t>Based on work completed in an iteration</a:t>
            </a:r>
          </a:p>
          <a:p>
            <a:pPr lvl="2"/>
            <a:r>
              <a:rPr lang="en-US" sz="2200" dirty="0" smtClean="0"/>
              <a:t>Goes toward your participation grade</a:t>
            </a:r>
          </a:p>
          <a:p>
            <a:pPr lvl="2"/>
            <a:r>
              <a:rPr lang="en-US" sz="2200" dirty="0" smtClean="0"/>
              <a:t>The number of CLPs you earn</a:t>
            </a:r>
          </a:p>
          <a:p>
            <a:pPr lvl="1"/>
            <a:r>
              <a:rPr lang="en-US" dirty="0" smtClean="0"/>
              <a:t>Applied </a:t>
            </a:r>
            <a:r>
              <a:rPr lang="en-US" sz="2600" dirty="0" smtClean="0"/>
              <a:t>Skills</a:t>
            </a:r>
            <a:r>
              <a:rPr lang="en-US" dirty="0" smtClean="0"/>
              <a:t> badges</a:t>
            </a:r>
          </a:p>
          <a:p>
            <a:pPr lvl="2"/>
            <a:r>
              <a:rPr lang="en-US" sz="2200" dirty="0"/>
              <a:t>B</a:t>
            </a:r>
            <a:r>
              <a:rPr lang="en-US" sz="2200" dirty="0" smtClean="0"/>
              <a:t>ased on activities performed outside of the program activities and content</a:t>
            </a:r>
          </a:p>
          <a:p>
            <a:pPr lvl="2"/>
            <a:r>
              <a:rPr lang="en-US" sz="2200" dirty="0" smtClean="0"/>
              <a:t>Awarded by the type of activity performed</a:t>
            </a:r>
          </a:p>
          <a:p>
            <a:pPr lvl="2"/>
            <a:r>
              <a:rPr lang="en-US" sz="2200" dirty="0" smtClean="0"/>
              <a:t>Different levels can be earned for engaging in an activity multiple times</a:t>
            </a:r>
          </a:p>
          <a:p>
            <a:pPr lvl="2"/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5596" y="3692442"/>
            <a:ext cx="1886404" cy="188640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5800" y="3669463"/>
            <a:ext cx="1889796" cy="18897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0698" y="1825625"/>
            <a:ext cx="1866817" cy="1866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816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9100" y="269875"/>
            <a:ext cx="11353800" cy="925879"/>
          </a:xfrm>
        </p:spPr>
        <p:txBody>
          <a:bodyPr/>
          <a:lstStyle/>
          <a:p>
            <a:r>
              <a:rPr lang="en-US" dirty="0" smtClean="0"/>
              <a:t>Olympic Badging</a:t>
            </a:r>
            <a:endParaRPr lang="en-US" dirty="0"/>
          </a:p>
        </p:txBody>
      </p:sp>
      <p:graphicFrame>
        <p:nvGraphicFramePr>
          <p:cNvPr id="10" name="Content Placeholder 9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52714214"/>
              </p:ext>
            </p:extLst>
          </p:nvPr>
        </p:nvGraphicFramePr>
        <p:xfrm>
          <a:off x="419100" y="1428750"/>
          <a:ext cx="11353800" cy="47482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1" name="Picture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4490" y="1314450"/>
            <a:ext cx="1562100" cy="15621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0190" y="1344930"/>
            <a:ext cx="1531620" cy="153162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6851" y="1356360"/>
            <a:ext cx="1508760" cy="1508760"/>
          </a:xfrm>
          <a:prstGeom prst="rect">
            <a:avLst/>
          </a:prstGeom>
        </p:spPr>
      </p:pic>
      <p:sp>
        <p:nvSpPr>
          <p:cNvPr id="14" name="7-Point Star 13"/>
          <p:cNvSpPr/>
          <p:nvPr/>
        </p:nvSpPr>
        <p:spPr>
          <a:xfrm rot="1060234">
            <a:off x="10448187" y="1458775"/>
            <a:ext cx="1360169" cy="1154430"/>
          </a:xfrm>
          <a:prstGeom prst="star7">
            <a:avLst/>
          </a:prstGeom>
          <a:solidFill>
            <a:srgbClr val="FFFF00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10705361" y="1682047"/>
            <a:ext cx="8458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80</a:t>
            </a:r>
            <a:endParaRPr lang="en-US" sz="2000" b="1" dirty="0" smtClean="0"/>
          </a:p>
          <a:p>
            <a:pPr algn="ctr"/>
            <a:r>
              <a:rPr lang="en-US" sz="2000" b="1" dirty="0" smtClean="0"/>
              <a:t>CLPs!</a:t>
            </a:r>
            <a:endParaRPr lang="en-US" sz="2000" b="1" dirty="0"/>
          </a:p>
        </p:txBody>
      </p:sp>
      <p:sp>
        <p:nvSpPr>
          <p:cNvPr id="9" name="7-Point Star 8"/>
          <p:cNvSpPr/>
          <p:nvPr/>
        </p:nvSpPr>
        <p:spPr>
          <a:xfrm rot="1060234">
            <a:off x="6760353" y="1374953"/>
            <a:ext cx="1360169" cy="1154430"/>
          </a:xfrm>
          <a:prstGeom prst="star7">
            <a:avLst/>
          </a:prstGeom>
          <a:solidFill>
            <a:srgbClr val="FFFF00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6952826" y="1598226"/>
            <a:ext cx="8458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7</a:t>
            </a:r>
            <a:r>
              <a:rPr lang="en-US" sz="2000" b="1" dirty="0" smtClean="0"/>
              <a:t>0</a:t>
            </a:r>
            <a:endParaRPr lang="en-US" sz="2000" b="1" dirty="0" smtClean="0"/>
          </a:p>
          <a:p>
            <a:pPr algn="ctr"/>
            <a:r>
              <a:rPr lang="en-US" sz="2000" b="1" dirty="0" smtClean="0"/>
              <a:t>CLPs!</a:t>
            </a:r>
            <a:endParaRPr lang="en-US" sz="2000" b="1" dirty="0"/>
          </a:p>
        </p:txBody>
      </p:sp>
      <p:sp>
        <p:nvSpPr>
          <p:cNvPr id="17" name="7-Point Star 16"/>
          <p:cNvSpPr/>
          <p:nvPr/>
        </p:nvSpPr>
        <p:spPr>
          <a:xfrm rot="1060234">
            <a:off x="3072519" y="1374953"/>
            <a:ext cx="1360169" cy="1154430"/>
          </a:xfrm>
          <a:prstGeom prst="star7">
            <a:avLst/>
          </a:prstGeom>
          <a:solidFill>
            <a:srgbClr val="FFFF00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3286262" y="1598226"/>
            <a:ext cx="8458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60</a:t>
            </a:r>
            <a:endParaRPr lang="en-US" sz="2000" b="1" dirty="0" smtClean="0"/>
          </a:p>
          <a:p>
            <a:pPr algn="ctr"/>
            <a:r>
              <a:rPr lang="en-US" sz="2000" b="1" dirty="0" smtClean="0"/>
              <a:t>CLPs!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366188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0"/>
            <a:ext cx="11353800" cy="1325563"/>
          </a:xfrm>
        </p:spPr>
        <p:txBody>
          <a:bodyPr/>
          <a:lstStyle/>
          <a:p>
            <a:r>
              <a:rPr lang="en-US" dirty="0" smtClean="0"/>
              <a:t>The Iteration Planning Meeting Webinar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7020" y="2653990"/>
            <a:ext cx="4173079" cy="2977665"/>
          </a:xfrm>
        </p:spPr>
      </p:pic>
      <p:graphicFrame>
        <p:nvGraphicFramePr>
          <p:cNvPr id="4" name="Content Placeholder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08509111"/>
              </p:ext>
            </p:extLst>
          </p:nvPr>
        </p:nvGraphicFramePr>
        <p:xfrm>
          <a:off x="152398" y="1356360"/>
          <a:ext cx="8344831" cy="4936178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567640"/>
                <a:gridCol w="5777191"/>
              </a:tblGrid>
              <a:tr h="691337">
                <a:tc>
                  <a:txBody>
                    <a:bodyPr/>
                    <a:lstStyle/>
                    <a:p>
                      <a:r>
                        <a:rPr lang="en-US" sz="2000" b="1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What it is?</a:t>
                      </a:r>
                    </a:p>
                  </a:txBody>
                  <a:tcPr anchor="ctr">
                    <a:solidFill>
                      <a:srgbClr val="4291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An introduction to the content,</a:t>
                      </a:r>
                      <a:r>
                        <a:rPr lang="en-US" sz="20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sessions, activities, and timing in each two-week iteration</a:t>
                      </a:r>
                      <a:endParaRPr lang="en-US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135262">
                <a:tc gridSpan="2">
                  <a:txBody>
                    <a:bodyPr/>
                    <a:lstStyle/>
                    <a:p>
                      <a:pPr marL="91440" indent="-91440" algn="ctr"/>
                      <a:endParaRPr lang="en-US" sz="3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691337">
                <a:tc>
                  <a:txBody>
                    <a:bodyPr/>
                    <a:lstStyle/>
                    <a:p>
                      <a:r>
                        <a:rPr lang="en-US" sz="2000" b="1" kern="120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Why it’s important?</a:t>
                      </a:r>
                    </a:p>
                  </a:txBody>
                  <a:tcPr anchor="ctr">
                    <a:solidFill>
                      <a:srgbClr val="4291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It</a:t>
                      </a:r>
                      <a:r>
                        <a:rPr lang="en-US" sz="20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presents the iteration expectations and outcomes and provides a forum for questions</a:t>
                      </a:r>
                      <a:endParaRPr lang="en-US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135262">
                <a:tc gridSpan="2">
                  <a:txBody>
                    <a:bodyPr/>
                    <a:lstStyle/>
                    <a:p>
                      <a:pPr marL="91440" indent="-91440" algn="ctr"/>
                      <a:endParaRPr lang="en-US" sz="3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593081">
                <a:tc>
                  <a:txBody>
                    <a:bodyPr/>
                    <a:lstStyle/>
                    <a:p>
                      <a:r>
                        <a:rPr lang="en-US" sz="2000" b="1" kern="120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How to find it? </a:t>
                      </a:r>
                    </a:p>
                  </a:txBody>
                  <a:tcPr anchor="ctr">
                    <a:solidFill>
                      <a:srgbClr val="4291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Follow the Adobe Connect link posted in the Course Info page of </a:t>
                      </a:r>
                      <a:r>
                        <a:rPr lang="en-US" sz="2000" baseline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edX</a:t>
                      </a:r>
                      <a:r>
                        <a:rPr lang="en-US" sz="20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or respond to the meeting invite</a:t>
                      </a:r>
                    </a:p>
                    <a:p>
                      <a:r>
                        <a:rPr lang="en-US" sz="20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Begin August 8 and continue every other Monday</a:t>
                      </a:r>
                      <a:endParaRPr lang="en-US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135262">
                <a:tc gridSpan="2">
                  <a:txBody>
                    <a:bodyPr/>
                    <a:lstStyle/>
                    <a:p>
                      <a:pPr marL="91440" indent="-91440" algn="ctr"/>
                      <a:endParaRPr lang="en-US" sz="3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691337">
                <a:tc>
                  <a:txBody>
                    <a:bodyPr/>
                    <a:lstStyle/>
                    <a:p>
                      <a:r>
                        <a:rPr lang="en-US" sz="2000" b="1" kern="120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What’s the format?</a:t>
                      </a:r>
                    </a:p>
                  </a:txBody>
                  <a:tcPr anchor="ctr">
                    <a:solidFill>
                      <a:srgbClr val="4291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Adobe Connect web conference</a:t>
                      </a:r>
                      <a:endParaRPr lang="en-US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135262">
                <a:tc gridSpan="2">
                  <a:txBody>
                    <a:bodyPr/>
                    <a:lstStyle/>
                    <a:p>
                      <a:pPr marL="91440" indent="-91440" algn="ctr"/>
                      <a:endParaRPr lang="en-US" sz="3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691337">
                <a:tc>
                  <a:txBody>
                    <a:bodyPr/>
                    <a:lstStyle/>
                    <a:p>
                      <a:r>
                        <a:rPr lang="en-US" sz="2000" b="1" kern="120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How long will it take?</a:t>
                      </a:r>
                    </a:p>
                  </a:txBody>
                  <a:tcPr anchor="ctr">
                    <a:solidFill>
                      <a:srgbClr val="4291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30 minutes</a:t>
                      </a:r>
                      <a:endParaRPr lang="en-US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99603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814103" y="1951630"/>
            <a:ext cx="4222942" cy="3706514"/>
          </a:xfrm>
          <a:prstGeom prst="rect">
            <a:avLst/>
          </a:prstGeom>
          <a:noFill/>
          <a:ln w="9525">
            <a:solidFill>
              <a:srgbClr val="00437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0"/>
            <a:ext cx="11353800" cy="1325563"/>
          </a:xfrm>
        </p:spPr>
        <p:txBody>
          <a:bodyPr/>
          <a:lstStyle/>
          <a:p>
            <a:r>
              <a:rPr lang="en-US" dirty="0" smtClean="0"/>
              <a:t>Release Scenario Staging</a:t>
            </a:r>
            <a:endParaRPr lang="en-US" dirty="0"/>
          </a:p>
        </p:txBody>
      </p:sp>
      <p:graphicFrame>
        <p:nvGraphicFramePr>
          <p:cNvPr id="4" name="Content Placeholder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85107866"/>
              </p:ext>
            </p:extLst>
          </p:nvPr>
        </p:nvGraphicFramePr>
        <p:xfrm>
          <a:off x="152399" y="1356360"/>
          <a:ext cx="7553093" cy="4932004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582254"/>
                <a:gridCol w="4970839"/>
              </a:tblGrid>
              <a:tr h="688655">
                <a:tc>
                  <a:txBody>
                    <a:bodyPr/>
                    <a:lstStyle/>
                    <a:p>
                      <a:r>
                        <a:rPr lang="en-US" sz="2000" b="1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What it is?</a:t>
                      </a:r>
                    </a:p>
                  </a:txBody>
                  <a:tcPr anchor="ctr">
                    <a:solidFill>
                      <a:srgbClr val="4291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 case study scenario that</a:t>
                      </a:r>
                      <a:r>
                        <a:rPr lang="en-US" sz="20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you review and answer questions about</a:t>
                      </a:r>
                      <a:endParaRPr lang="en-US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134737">
                <a:tc gridSpan="2">
                  <a:txBody>
                    <a:bodyPr/>
                    <a:lstStyle/>
                    <a:p>
                      <a:pPr marL="91440" indent="-91440" algn="ctr"/>
                      <a:endParaRPr lang="en-US" sz="3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017311">
                <a:tc>
                  <a:txBody>
                    <a:bodyPr/>
                    <a:lstStyle/>
                    <a:p>
                      <a:r>
                        <a:rPr lang="en-US" sz="2000" b="1" kern="120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Why it’s important?</a:t>
                      </a:r>
                    </a:p>
                  </a:txBody>
                  <a:tcPr anchor="ctr">
                    <a:solidFill>
                      <a:srgbClr val="4291F0"/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0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It</a:t>
                      </a:r>
                      <a:r>
                        <a:rPr lang="en-US" sz="20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introduces you to the content and helps you to target development during the release (based on what you get right and wrong)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0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It provides cohort-level information to facilitators</a:t>
                      </a:r>
                      <a:endParaRPr lang="en-US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134737">
                <a:tc gridSpan="2">
                  <a:txBody>
                    <a:bodyPr/>
                    <a:lstStyle/>
                    <a:p>
                      <a:pPr marL="91440" indent="-91440" algn="ctr"/>
                      <a:endParaRPr lang="en-US" sz="3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744796">
                <a:tc>
                  <a:txBody>
                    <a:bodyPr/>
                    <a:lstStyle/>
                    <a:p>
                      <a:r>
                        <a:rPr lang="en-US" sz="2000" b="1" kern="120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How to find it? </a:t>
                      </a:r>
                    </a:p>
                  </a:txBody>
                  <a:tcPr anchor="ctr">
                    <a:solidFill>
                      <a:srgbClr val="4291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Release Scenario Staging link in the left navigation menu in the Courseware tab</a:t>
                      </a:r>
                      <a:endParaRPr lang="en-US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134737">
                <a:tc gridSpan="2">
                  <a:txBody>
                    <a:bodyPr/>
                    <a:lstStyle/>
                    <a:p>
                      <a:pPr marL="91440" indent="-91440" algn="ctr"/>
                      <a:endParaRPr lang="en-US" sz="3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89240">
                <a:tc>
                  <a:txBody>
                    <a:bodyPr/>
                    <a:lstStyle/>
                    <a:p>
                      <a:r>
                        <a:rPr lang="en-US" sz="2000" b="1" kern="120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What’s the format?</a:t>
                      </a:r>
                    </a:p>
                  </a:txBody>
                  <a:tcPr anchor="ctr">
                    <a:solidFill>
                      <a:srgbClr val="4291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Case</a:t>
                      </a:r>
                      <a:r>
                        <a:rPr lang="en-US" sz="20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study scenario with questions</a:t>
                      </a:r>
                      <a:endParaRPr lang="en-US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134737">
                <a:tc gridSpan="2">
                  <a:txBody>
                    <a:bodyPr/>
                    <a:lstStyle/>
                    <a:p>
                      <a:pPr marL="91440" indent="-91440" algn="ctr"/>
                      <a:endParaRPr lang="en-US" sz="3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523977">
                <a:tc>
                  <a:txBody>
                    <a:bodyPr/>
                    <a:lstStyle/>
                    <a:p>
                      <a:r>
                        <a:rPr lang="en-US" sz="2000" b="1" kern="120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What’s the length?</a:t>
                      </a:r>
                    </a:p>
                  </a:txBody>
                  <a:tcPr anchor="ctr">
                    <a:solidFill>
                      <a:srgbClr val="4291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30 minutes</a:t>
                      </a:r>
                      <a:endParaRPr lang="en-US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90126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9100" y="-15875"/>
            <a:ext cx="11353800" cy="1325563"/>
          </a:xfrm>
        </p:spPr>
        <p:txBody>
          <a:bodyPr/>
          <a:lstStyle/>
          <a:p>
            <a:r>
              <a:rPr lang="en-US" dirty="0" smtClean="0"/>
              <a:t>Digital Acquisition Across Government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19100" y="1661985"/>
            <a:ext cx="5048250" cy="477121"/>
          </a:xfrm>
          <a:prstGeom prst="rect">
            <a:avLst/>
          </a:prstGeom>
          <a:solidFill>
            <a:srgbClr val="00437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Policy</a:t>
            </a:r>
            <a:endParaRPr lang="en-US" sz="2400" b="1" dirty="0"/>
          </a:p>
        </p:txBody>
      </p:sp>
      <p:sp>
        <p:nvSpPr>
          <p:cNvPr id="7" name="Rectangle 6"/>
          <p:cNvSpPr/>
          <p:nvPr/>
        </p:nvSpPr>
        <p:spPr>
          <a:xfrm>
            <a:off x="419100" y="2139106"/>
            <a:ext cx="2779149" cy="25146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 smtClean="0">
                <a:solidFill>
                  <a:schemeClr val="tx1"/>
                </a:solidFill>
              </a:rPr>
              <a:t>TechFAR</a:t>
            </a:r>
            <a:endParaRPr lang="en-US" sz="2400" dirty="0" smtClean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1"/>
                </a:solidFill>
              </a:rPr>
              <a:t>Digital Services Playbook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 smtClean="0">
                <a:solidFill>
                  <a:schemeClr val="tx1"/>
                </a:solidFill>
              </a:rPr>
              <a:t>TechFAR</a:t>
            </a:r>
            <a:r>
              <a:rPr lang="en-US" sz="2400" dirty="0">
                <a:solidFill>
                  <a:schemeClr val="tx1"/>
                </a:solidFill>
              </a:rPr>
              <a:t> Hub (https://techfarhub.cio.gov</a:t>
            </a:r>
            <a:r>
              <a:rPr lang="en-US" sz="2400" dirty="0" smtClean="0">
                <a:solidFill>
                  <a:schemeClr val="tx1"/>
                </a:solidFill>
              </a:rPr>
              <a:t>/)</a:t>
            </a:r>
            <a:endParaRPr lang="en-US" sz="2400" dirty="0">
              <a:solidFill>
                <a:schemeClr val="tx1"/>
              </a:solidFill>
            </a:endParaRPr>
          </a:p>
        </p:txBody>
      </p:sp>
      <p:pic>
        <p:nvPicPr>
          <p:cNvPr id="1026" name="Picture 2" descr="C:\Users\16975\AppData\Local\Temp\SNAGHTML1b428b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8249" y="2139106"/>
            <a:ext cx="2269100" cy="1880444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5905500" y="2139106"/>
            <a:ext cx="3167806" cy="188044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1"/>
                </a:solidFill>
              </a:rPr>
              <a:t>U.S. Digital Service and 18F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1"/>
                </a:solidFill>
              </a:rPr>
              <a:t>Acquisition Innovation Lab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3306" y="2139107"/>
            <a:ext cx="1880444" cy="1880444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sp>
        <p:nvSpPr>
          <p:cNvPr id="5" name="Rectangle 4"/>
          <p:cNvSpPr/>
          <p:nvPr/>
        </p:nvSpPr>
        <p:spPr>
          <a:xfrm>
            <a:off x="5905500" y="1661985"/>
            <a:ext cx="5048250" cy="477121"/>
          </a:xfrm>
          <a:prstGeom prst="rect">
            <a:avLst/>
          </a:prstGeom>
          <a:solidFill>
            <a:srgbClr val="00437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Collaborative Groups</a:t>
            </a:r>
            <a:endParaRPr lang="en-US" sz="2400" b="1" dirty="0"/>
          </a:p>
        </p:txBody>
      </p:sp>
      <p:sp>
        <p:nvSpPr>
          <p:cNvPr id="13" name="Rectangle 12"/>
          <p:cNvSpPr/>
          <p:nvPr/>
        </p:nvSpPr>
        <p:spPr>
          <a:xfrm>
            <a:off x="3381375" y="4653706"/>
            <a:ext cx="2779149" cy="151849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1"/>
                </a:solidFill>
              </a:rPr>
              <a:t>Bringing forward-thinking technologists into government</a:t>
            </a:r>
            <a:endParaRPr lang="en-US" sz="2400" dirty="0">
              <a:solidFill>
                <a:schemeClr val="tx1"/>
              </a:solidFill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4578" y="4653706"/>
            <a:ext cx="2803478" cy="1503322"/>
          </a:xfrm>
          <a:prstGeom prst="rect">
            <a:avLst/>
          </a:prstGeom>
          <a:noFill/>
          <a:ln w="9525">
            <a:solidFill>
              <a:srgbClr val="00437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3381375" y="4176585"/>
            <a:ext cx="5596682" cy="477121"/>
          </a:xfrm>
          <a:prstGeom prst="rect">
            <a:avLst/>
          </a:prstGeom>
          <a:solidFill>
            <a:srgbClr val="00437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Recruitment and Hiring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531561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115300" y="3872942"/>
            <a:ext cx="3829050" cy="2380771"/>
          </a:xfrm>
          <a:prstGeom prst="rect">
            <a:avLst/>
          </a:prstGeom>
          <a:noFill/>
          <a:ln w="9525">
            <a:solidFill>
              <a:srgbClr val="00437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510830" y="1401454"/>
            <a:ext cx="3912298" cy="2533649"/>
          </a:xfrm>
          <a:prstGeom prst="rect">
            <a:avLst/>
          </a:prstGeom>
          <a:noFill/>
          <a:ln w="9525">
            <a:solidFill>
              <a:srgbClr val="00437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0"/>
            <a:ext cx="9925050" cy="13255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Self-Directed Learning – Reading Articles and Participating in Discussion Boards and Blog Posts</a:t>
            </a:r>
            <a:endParaRPr lang="en-US" dirty="0"/>
          </a:p>
        </p:txBody>
      </p:sp>
      <p:graphicFrame>
        <p:nvGraphicFramePr>
          <p:cNvPr id="4" name="Content Placeholder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86472317"/>
              </p:ext>
            </p:extLst>
          </p:nvPr>
        </p:nvGraphicFramePr>
        <p:xfrm>
          <a:off x="152400" y="1356360"/>
          <a:ext cx="6972300" cy="4951945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286000"/>
                <a:gridCol w="4686300"/>
              </a:tblGrid>
              <a:tr h="1255092">
                <a:tc>
                  <a:txBody>
                    <a:bodyPr/>
                    <a:lstStyle/>
                    <a:p>
                      <a:r>
                        <a:rPr lang="en-US" sz="2000" b="1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What it is?</a:t>
                      </a:r>
                    </a:p>
                  </a:txBody>
                  <a:tcPr anchor="ctr">
                    <a:solidFill>
                      <a:srgbClr val="4291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Read articles</a:t>
                      </a:r>
                      <a:r>
                        <a:rPr lang="en-US" sz="19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and/or </a:t>
                      </a:r>
                      <a:r>
                        <a:rPr lang="en-US" sz="19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books that present  foundational content and participate in </a:t>
                      </a:r>
                      <a:r>
                        <a:rPr lang="en-US" sz="19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discussion boards and blog posts to share your experiences and observations</a:t>
                      </a:r>
                      <a:endParaRPr lang="en-US" sz="19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131347">
                <a:tc gridSpan="2">
                  <a:txBody>
                    <a:bodyPr/>
                    <a:lstStyle/>
                    <a:p>
                      <a:pPr marL="91440" indent="-91440" algn="ctr"/>
                      <a:endParaRPr lang="en-US" sz="3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963210">
                <a:tc>
                  <a:txBody>
                    <a:bodyPr/>
                    <a:lstStyle/>
                    <a:p>
                      <a:r>
                        <a:rPr lang="en-US" sz="2000" b="1" kern="120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Why it’s important?</a:t>
                      </a:r>
                    </a:p>
                  </a:txBody>
                  <a:tcPr anchor="ctr">
                    <a:solidFill>
                      <a:srgbClr val="4291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It</a:t>
                      </a:r>
                      <a:r>
                        <a:rPr lang="en-US" sz="19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teaches you </a:t>
                      </a:r>
                      <a:r>
                        <a:rPr lang="en-US" sz="19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important </a:t>
                      </a:r>
                      <a:r>
                        <a:rPr lang="en-US" sz="19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content, provides future resources, and helps you to begin to synthesize and apply it to your situation</a:t>
                      </a:r>
                      <a:endParaRPr lang="en-US" sz="19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131347">
                <a:tc gridSpan="2">
                  <a:txBody>
                    <a:bodyPr/>
                    <a:lstStyle/>
                    <a:p>
                      <a:pPr marL="91440" indent="-91440" algn="ctr"/>
                      <a:endParaRPr lang="en-US" sz="3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782923">
                <a:tc>
                  <a:txBody>
                    <a:bodyPr/>
                    <a:lstStyle/>
                    <a:p>
                      <a:r>
                        <a:rPr lang="en-US" sz="2000" b="1" kern="120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How to find it? </a:t>
                      </a:r>
                    </a:p>
                  </a:txBody>
                  <a:tcPr anchor="ctr">
                    <a:solidFill>
                      <a:srgbClr val="4291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Under the title “Readings</a:t>
                      </a:r>
                      <a:r>
                        <a:rPr lang="en-US" sz="19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” in the left navigation of the iteration</a:t>
                      </a:r>
                      <a:endParaRPr lang="en-US" sz="19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131347">
                <a:tc gridSpan="2">
                  <a:txBody>
                    <a:bodyPr/>
                    <a:lstStyle/>
                    <a:p>
                      <a:pPr marL="91440" indent="-91440" algn="ctr"/>
                      <a:endParaRPr lang="en-US" sz="3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671328">
                <a:tc>
                  <a:txBody>
                    <a:bodyPr/>
                    <a:lstStyle/>
                    <a:p>
                      <a:r>
                        <a:rPr lang="en-US" sz="2000" b="1" kern="120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What’s the format?</a:t>
                      </a:r>
                    </a:p>
                  </a:txBody>
                  <a:tcPr anchor="ctr">
                    <a:solidFill>
                      <a:srgbClr val="4291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Articles,</a:t>
                      </a:r>
                      <a:r>
                        <a:rPr lang="en-US" sz="19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videos, podcasts,</a:t>
                      </a:r>
                      <a:r>
                        <a:rPr lang="en-US" sz="19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discussion boards, and blogs</a:t>
                      </a:r>
                      <a:endParaRPr lang="en-US" sz="19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131347">
                <a:tc gridSpan="2">
                  <a:txBody>
                    <a:bodyPr/>
                    <a:lstStyle/>
                    <a:p>
                      <a:pPr marL="91440" indent="-91440" algn="ctr"/>
                      <a:endParaRPr lang="en-US" sz="3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671328">
                <a:tc>
                  <a:txBody>
                    <a:bodyPr/>
                    <a:lstStyle/>
                    <a:p>
                      <a:r>
                        <a:rPr lang="en-US" sz="2000" b="1" kern="120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How long will it take?</a:t>
                      </a:r>
                    </a:p>
                  </a:txBody>
                  <a:tcPr anchor="ctr">
                    <a:solidFill>
                      <a:srgbClr val="4291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~2 hours</a:t>
                      </a:r>
                      <a:endParaRPr lang="en-US" sz="19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77957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0"/>
            <a:ext cx="11353800" cy="1325563"/>
          </a:xfrm>
        </p:spPr>
        <p:txBody>
          <a:bodyPr/>
          <a:lstStyle/>
          <a:p>
            <a:r>
              <a:rPr lang="en-US" dirty="0" smtClean="0"/>
              <a:t>Self-Directed Learning - Online Learning</a:t>
            </a:r>
            <a:endParaRPr lang="en-US" dirty="0"/>
          </a:p>
        </p:txBody>
      </p:sp>
      <p:graphicFrame>
        <p:nvGraphicFramePr>
          <p:cNvPr id="4" name="Content Placeholder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85034285"/>
              </p:ext>
            </p:extLst>
          </p:nvPr>
        </p:nvGraphicFramePr>
        <p:xfrm>
          <a:off x="152400" y="1356360"/>
          <a:ext cx="6686550" cy="49682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286000"/>
                <a:gridCol w="4400550"/>
              </a:tblGrid>
              <a:tr h="996433">
                <a:tc>
                  <a:txBody>
                    <a:bodyPr/>
                    <a:lstStyle/>
                    <a:p>
                      <a:r>
                        <a:rPr lang="en-US" sz="2000" b="1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What it is?</a:t>
                      </a:r>
                    </a:p>
                  </a:txBody>
                  <a:tcPr anchor="ctr">
                    <a:solidFill>
                      <a:srgbClr val="4291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Online learning content that</a:t>
                      </a:r>
                      <a:r>
                        <a:rPr lang="en-US" sz="20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delves into important topics and processes of the course</a:t>
                      </a:r>
                      <a:endParaRPr lang="en-US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135877">
                <a:tc gridSpan="2">
                  <a:txBody>
                    <a:bodyPr/>
                    <a:lstStyle/>
                    <a:p>
                      <a:pPr marL="91440" indent="-91440" algn="ctr"/>
                      <a:endParaRPr lang="en-US" sz="3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694484">
                <a:tc>
                  <a:txBody>
                    <a:bodyPr/>
                    <a:lstStyle/>
                    <a:p>
                      <a:r>
                        <a:rPr lang="en-US" sz="2000" b="1" kern="120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Why it’s important?</a:t>
                      </a:r>
                    </a:p>
                  </a:txBody>
                  <a:tcPr anchor="ctr">
                    <a:solidFill>
                      <a:srgbClr val="4291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It</a:t>
                      </a:r>
                      <a:r>
                        <a:rPr lang="en-US" sz="20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teaches you key content, processes, and examples</a:t>
                      </a:r>
                      <a:endParaRPr lang="en-US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135877">
                <a:tc gridSpan="2">
                  <a:txBody>
                    <a:bodyPr/>
                    <a:lstStyle/>
                    <a:p>
                      <a:pPr marL="91440" indent="-91440" algn="ctr"/>
                      <a:endParaRPr lang="en-US" sz="3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996433">
                <a:tc>
                  <a:txBody>
                    <a:bodyPr/>
                    <a:lstStyle/>
                    <a:p>
                      <a:r>
                        <a:rPr lang="en-US" sz="2000" b="1" kern="120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How to find it? </a:t>
                      </a:r>
                    </a:p>
                  </a:txBody>
                  <a:tcPr anchor="ctr">
                    <a:solidFill>
                      <a:srgbClr val="4291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Online Learning links in the left navigation menu of the Courseware tab</a:t>
                      </a:r>
                      <a:endParaRPr lang="en-US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135877">
                <a:tc gridSpan="2">
                  <a:txBody>
                    <a:bodyPr/>
                    <a:lstStyle/>
                    <a:p>
                      <a:pPr marL="91440" indent="-91440" algn="ctr"/>
                      <a:endParaRPr lang="en-US" sz="3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996433">
                <a:tc>
                  <a:txBody>
                    <a:bodyPr/>
                    <a:lstStyle/>
                    <a:p>
                      <a:r>
                        <a:rPr lang="en-US" sz="2000" b="1" kern="120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What’s the format?</a:t>
                      </a:r>
                    </a:p>
                  </a:txBody>
                  <a:tcPr anchor="ctr">
                    <a:solidFill>
                      <a:srgbClr val="4291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Content is presented through</a:t>
                      </a:r>
                      <a:r>
                        <a:rPr lang="en-US" sz="20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text and images, videos, and knowledge checks</a:t>
                      </a:r>
                      <a:endParaRPr lang="en-US" sz="2000" dirty="0" smtClean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135877">
                <a:tc gridSpan="2">
                  <a:txBody>
                    <a:bodyPr/>
                    <a:lstStyle/>
                    <a:p>
                      <a:pPr marL="91440" indent="-91440" algn="ctr"/>
                      <a:endParaRPr lang="en-US" sz="3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694484">
                <a:tc>
                  <a:txBody>
                    <a:bodyPr/>
                    <a:lstStyle/>
                    <a:p>
                      <a:r>
                        <a:rPr lang="en-US" sz="2000" b="1" kern="120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How long will it take?</a:t>
                      </a:r>
                    </a:p>
                  </a:txBody>
                  <a:tcPr anchor="ctr">
                    <a:solidFill>
                      <a:srgbClr val="4291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~60 minutes</a:t>
                      </a:r>
                      <a:endParaRPr lang="en-US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91350" y="1918460"/>
            <a:ext cx="5059190" cy="3714040"/>
          </a:xfrm>
          <a:prstGeom prst="rect">
            <a:avLst/>
          </a:prstGeom>
          <a:noFill/>
          <a:ln w="9525">
            <a:solidFill>
              <a:srgbClr val="00437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4829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9425" y="3736237"/>
            <a:ext cx="3413906" cy="2435963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0"/>
            <a:ext cx="11353800" cy="1325563"/>
          </a:xfrm>
        </p:spPr>
        <p:txBody>
          <a:bodyPr/>
          <a:lstStyle/>
          <a:p>
            <a:r>
              <a:rPr lang="en-US" dirty="0" smtClean="0"/>
              <a:t>Web Conferences</a:t>
            </a:r>
            <a:endParaRPr lang="en-US" dirty="0"/>
          </a:p>
        </p:txBody>
      </p:sp>
      <p:graphicFrame>
        <p:nvGraphicFramePr>
          <p:cNvPr id="4" name="Content Placeholder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77676261"/>
              </p:ext>
            </p:extLst>
          </p:nvPr>
        </p:nvGraphicFramePr>
        <p:xfrm>
          <a:off x="152400" y="1356361"/>
          <a:ext cx="9486900" cy="4815839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286000"/>
                <a:gridCol w="7200900"/>
              </a:tblGrid>
              <a:tr h="1208939"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What it is?</a:t>
                      </a:r>
                    </a:p>
                  </a:txBody>
                  <a:tcPr anchor="ctr">
                    <a:solidFill>
                      <a:srgbClr val="4291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An</a:t>
                      </a:r>
                      <a:r>
                        <a:rPr lang="en-US" sz="18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opportunity to address course content, function as an office hours session to answer questions or discuss additional information, function as a retrospective of what you learned, or hold a Demo Day for the Live Digital Assignments</a:t>
                      </a:r>
                      <a:endParaRPr lang="en-US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139493">
                <a:tc gridSpan="2">
                  <a:txBody>
                    <a:bodyPr/>
                    <a:lstStyle/>
                    <a:p>
                      <a:pPr marL="91440" indent="-91440" algn="ctr"/>
                      <a:endParaRPr lang="en-US" sz="3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487925">
                <a:tc>
                  <a:txBody>
                    <a:bodyPr/>
                    <a:lstStyle/>
                    <a:p>
                      <a:r>
                        <a:rPr lang="en-US" sz="1800" b="1" kern="120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Why it’s important?</a:t>
                      </a:r>
                    </a:p>
                  </a:txBody>
                  <a:tcPr anchor="ctr">
                    <a:solidFill>
                      <a:srgbClr val="4291F0"/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18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Helps translate new knowledge into opportunities to practice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18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Provides opportunities delve deeper into a topic or to reflect information you have gained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18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Provides opportunities to present what is happening with your Live Digital Assignments and gain additional input or assistance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139493">
                <a:tc gridSpan="2">
                  <a:txBody>
                    <a:bodyPr/>
                    <a:lstStyle/>
                    <a:p>
                      <a:pPr marL="91440" indent="-91440" algn="ctr"/>
                      <a:endParaRPr lang="en-US" sz="3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727401">
                <a:tc>
                  <a:txBody>
                    <a:bodyPr/>
                    <a:lstStyle/>
                    <a:p>
                      <a:r>
                        <a:rPr lang="en-US" sz="1800" b="1" kern="120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How to find it? </a:t>
                      </a:r>
                    </a:p>
                  </a:txBody>
                  <a:tcPr anchor="ctr">
                    <a:solidFill>
                      <a:srgbClr val="4291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Follow the Adobe Connect link posted in the Course Info page of </a:t>
                      </a:r>
                      <a:r>
                        <a:rPr lang="en-US" sz="1800" baseline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edX</a:t>
                      </a:r>
                      <a:r>
                        <a:rPr lang="en-US" sz="18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or respond to the meeting invite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139493">
                <a:tc gridSpan="2">
                  <a:txBody>
                    <a:bodyPr/>
                    <a:lstStyle/>
                    <a:p>
                      <a:pPr marL="91440" indent="-91440" algn="ctr"/>
                      <a:endParaRPr lang="en-US" sz="3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83001">
                <a:tc>
                  <a:txBody>
                    <a:bodyPr/>
                    <a:lstStyle/>
                    <a:p>
                      <a:r>
                        <a:rPr lang="en-US" sz="1800" b="1" kern="120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What’s the format?</a:t>
                      </a:r>
                    </a:p>
                  </a:txBody>
                  <a:tcPr anchor="ctr">
                    <a:solidFill>
                      <a:srgbClr val="4291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Adobe Connect webinar</a:t>
                      </a:r>
                      <a:endParaRPr lang="en-US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139493">
                <a:tc gridSpan="2">
                  <a:txBody>
                    <a:bodyPr/>
                    <a:lstStyle/>
                    <a:p>
                      <a:pPr marL="91440" indent="-91440" algn="ctr"/>
                      <a:endParaRPr lang="en-US" sz="3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50601">
                <a:tc>
                  <a:txBody>
                    <a:bodyPr/>
                    <a:lstStyle/>
                    <a:p>
                      <a:r>
                        <a:rPr lang="en-US" sz="1800" b="1" kern="120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What’s the length?</a:t>
                      </a:r>
                    </a:p>
                  </a:txBody>
                  <a:tcPr anchor="ctr">
                    <a:solidFill>
                      <a:srgbClr val="4291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60 minutes</a:t>
                      </a:r>
                      <a:endParaRPr lang="en-US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41397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4336" y="3910584"/>
            <a:ext cx="3377851" cy="2219248"/>
          </a:xfrm>
          <a:prstGeom prst="rect">
            <a:avLst/>
          </a:prstGeom>
          <a:ln>
            <a:solidFill>
              <a:srgbClr val="004370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4337" y="1508557"/>
            <a:ext cx="3377851" cy="2253026"/>
          </a:xfrm>
          <a:prstGeom prst="rect">
            <a:avLst/>
          </a:prstGeom>
          <a:ln>
            <a:solidFill>
              <a:srgbClr val="004370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0"/>
            <a:ext cx="11353800" cy="1325563"/>
          </a:xfrm>
        </p:spPr>
        <p:txBody>
          <a:bodyPr/>
          <a:lstStyle/>
          <a:p>
            <a:r>
              <a:rPr lang="en-US" dirty="0" smtClean="0"/>
              <a:t>Collaborative Classroom Session </a:t>
            </a:r>
            <a:endParaRPr lang="en-US" dirty="0"/>
          </a:p>
        </p:txBody>
      </p:sp>
      <p:graphicFrame>
        <p:nvGraphicFramePr>
          <p:cNvPr id="4" name="Content Placeholder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2561903"/>
              </p:ext>
            </p:extLst>
          </p:nvPr>
        </p:nvGraphicFramePr>
        <p:xfrm>
          <a:off x="141248" y="1484822"/>
          <a:ext cx="8343900" cy="464501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057400"/>
                <a:gridCol w="6286500"/>
              </a:tblGrid>
              <a:tr h="988300"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What it is?</a:t>
                      </a:r>
                    </a:p>
                  </a:txBody>
                  <a:tcPr anchor="ctr">
                    <a:solidFill>
                      <a:srgbClr val="4291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An opportunity</a:t>
                      </a:r>
                      <a:r>
                        <a:rPr lang="en-US" sz="18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for you to come together to dive into topics you haven’t tackled, practice what you’ve learned in a safe space, and reflect on the habits you’re developing</a:t>
                      </a:r>
                      <a:endParaRPr lang="en-US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148245">
                <a:tc gridSpan="2">
                  <a:txBody>
                    <a:bodyPr/>
                    <a:lstStyle/>
                    <a:p>
                      <a:pPr marL="91440" indent="-91440" algn="ctr"/>
                      <a:endParaRPr lang="en-US" sz="3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988300">
                <a:tc>
                  <a:txBody>
                    <a:bodyPr/>
                    <a:lstStyle/>
                    <a:p>
                      <a:r>
                        <a:rPr lang="en-US" sz="1800" b="1" kern="120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Why it’s important?</a:t>
                      </a:r>
                    </a:p>
                  </a:txBody>
                  <a:tcPr anchor="ctr">
                    <a:solidFill>
                      <a:srgbClr val="4291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It provides a focused</a:t>
                      </a:r>
                      <a:r>
                        <a:rPr lang="en-US" sz="18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and longer time for you to engage in learning without distractions and to benefit from learning from each other</a:t>
                      </a:r>
                      <a:endParaRPr lang="en-US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148245">
                <a:tc gridSpan="2">
                  <a:txBody>
                    <a:bodyPr/>
                    <a:lstStyle/>
                    <a:p>
                      <a:pPr marL="91440" indent="-91440" algn="ctr"/>
                      <a:endParaRPr lang="en-US" sz="3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691810">
                <a:tc>
                  <a:txBody>
                    <a:bodyPr/>
                    <a:lstStyle/>
                    <a:p>
                      <a:r>
                        <a:rPr lang="en-US" sz="1800" b="1" kern="120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What’s the format?</a:t>
                      </a:r>
                    </a:p>
                  </a:txBody>
                  <a:tcPr anchor="ctr">
                    <a:solidFill>
                      <a:srgbClr val="4291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Face-to-face</a:t>
                      </a:r>
                      <a:r>
                        <a:rPr lang="en-US" sz="18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classroom – come prepared to participate and do activities! </a:t>
                      </a:r>
                      <a:endParaRPr lang="en-US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148245">
                <a:tc gridSpan="2">
                  <a:txBody>
                    <a:bodyPr/>
                    <a:lstStyle/>
                    <a:p>
                      <a:pPr marL="91440" indent="-91440" algn="ctr"/>
                      <a:endParaRPr lang="en-US" sz="3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691810">
                <a:tc>
                  <a:txBody>
                    <a:bodyPr/>
                    <a:lstStyle/>
                    <a:p>
                      <a:r>
                        <a:rPr lang="en-US" sz="1800" b="1" kern="120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How long will it take?</a:t>
                      </a:r>
                    </a:p>
                  </a:txBody>
                  <a:tcPr anchor="ctr">
                    <a:solidFill>
                      <a:srgbClr val="4291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 days</a:t>
                      </a:r>
                      <a:endParaRPr lang="en-US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148245">
                <a:tc gridSpan="2">
                  <a:txBody>
                    <a:bodyPr/>
                    <a:lstStyle/>
                    <a:p>
                      <a:pPr marL="91440" indent="-91440" algn="ctr"/>
                      <a:endParaRPr lang="en-US" sz="3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691810">
                <a:tc>
                  <a:txBody>
                    <a:bodyPr/>
                    <a:lstStyle/>
                    <a:p>
                      <a:r>
                        <a:rPr lang="en-US" sz="1800" b="1" kern="120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When are they?</a:t>
                      </a:r>
                    </a:p>
                  </a:txBody>
                  <a:tcPr anchor="ctr">
                    <a:solidFill>
                      <a:srgbClr val="4291F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Official dates will be posted on the Course Info page and emailed to all participants</a:t>
                      </a:r>
                      <a:endParaRPr lang="en-US" sz="1800" kern="120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50807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11511" y="2039532"/>
            <a:ext cx="5039029" cy="3479992"/>
          </a:xfrm>
          <a:prstGeom prst="rect">
            <a:avLst/>
          </a:prstGeom>
          <a:noFill/>
          <a:ln w="9525">
            <a:solidFill>
              <a:srgbClr val="00437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0"/>
            <a:ext cx="9867900" cy="1325563"/>
          </a:xfrm>
        </p:spPr>
        <p:txBody>
          <a:bodyPr>
            <a:normAutofit/>
          </a:bodyPr>
          <a:lstStyle/>
          <a:p>
            <a:r>
              <a:rPr lang="en-US" dirty="0" smtClean="0"/>
              <a:t>Opportunities for Apply What You’ve Learned: SBA Case Study and Threaded Scenario</a:t>
            </a:r>
            <a:endParaRPr lang="en-US" dirty="0"/>
          </a:p>
        </p:txBody>
      </p:sp>
      <p:graphicFrame>
        <p:nvGraphicFramePr>
          <p:cNvPr id="4" name="Content Placeholder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62930489"/>
              </p:ext>
            </p:extLst>
          </p:nvPr>
        </p:nvGraphicFramePr>
        <p:xfrm>
          <a:off x="152400" y="1493529"/>
          <a:ext cx="6686550" cy="45720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286000"/>
                <a:gridCol w="4400550"/>
              </a:tblGrid>
              <a:tr h="0"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What it is?</a:t>
                      </a:r>
                    </a:p>
                  </a:txBody>
                  <a:tcPr anchor="ctr">
                    <a:solidFill>
                      <a:srgbClr val="4291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Activities and</a:t>
                      </a:r>
                      <a:r>
                        <a:rPr lang="en-US" sz="18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assignments to demonstrate knowledge transfer and innovation</a:t>
                      </a:r>
                      <a:endParaRPr lang="en-US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0">
                <a:tc gridSpan="2">
                  <a:txBody>
                    <a:bodyPr/>
                    <a:lstStyle/>
                    <a:p>
                      <a:pPr marL="91440" indent="-91440" algn="ctr"/>
                      <a:endParaRPr lang="en-US" sz="3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37160">
                <a:tc>
                  <a:txBody>
                    <a:bodyPr/>
                    <a:lstStyle/>
                    <a:p>
                      <a:r>
                        <a:rPr lang="en-US" sz="1800" b="1" kern="120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Why it’s important?</a:t>
                      </a:r>
                    </a:p>
                  </a:txBody>
                  <a:tcPr anchor="ctr">
                    <a:solidFill>
                      <a:srgbClr val="4291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It</a:t>
                      </a:r>
                      <a:r>
                        <a:rPr lang="en-US" sz="18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gets you to start practicing what you’re learning in a safe space and contributing to the field</a:t>
                      </a:r>
                      <a:endParaRPr lang="en-US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0">
                <a:tc gridSpan="2">
                  <a:txBody>
                    <a:bodyPr/>
                    <a:lstStyle/>
                    <a:p>
                      <a:pPr marL="91440" indent="-91440" algn="ctr"/>
                      <a:endParaRPr lang="en-US" sz="3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861060">
                <a:tc>
                  <a:txBody>
                    <a:bodyPr/>
                    <a:lstStyle/>
                    <a:p>
                      <a:r>
                        <a:rPr lang="en-US" sz="1800" b="1" kern="120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How to find it? </a:t>
                      </a:r>
                    </a:p>
                  </a:txBody>
                  <a:tcPr anchor="ctr">
                    <a:solidFill>
                      <a:srgbClr val="4291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</a:t>
                      </a:r>
                      <a:r>
                        <a:rPr lang="en-US" sz="18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the left navigation menu of the Courseware tab, in classroom sessions, or shared via email</a:t>
                      </a:r>
                      <a:endParaRPr lang="en-US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0">
                <a:tc gridSpan="2">
                  <a:txBody>
                    <a:bodyPr/>
                    <a:lstStyle/>
                    <a:p>
                      <a:pPr marL="91440" indent="-91440" algn="ctr"/>
                      <a:endParaRPr lang="en-US" sz="3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47650">
                <a:tc>
                  <a:txBody>
                    <a:bodyPr/>
                    <a:lstStyle/>
                    <a:p>
                      <a:r>
                        <a:rPr lang="en-US" sz="1800" b="1" kern="120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What’s the format?</a:t>
                      </a:r>
                    </a:p>
                  </a:txBody>
                  <a:tcPr anchor="ctr">
                    <a:solidFill>
                      <a:srgbClr val="4291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Activity you complete or contribute your expertise to</a:t>
                      </a:r>
                      <a:endParaRPr lang="en-US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0">
                <a:tc gridSpan="2">
                  <a:txBody>
                    <a:bodyPr/>
                    <a:lstStyle/>
                    <a:p>
                      <a:pPr marL="91440" indent="-91440" algn="ctr"/>
                      <a:endParaRPr lang="en-US" sz="3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533400">
                <a:tc>
                  <a:txBody>
                    <a:bodyPr/>
                    <a:lstStyle/>
                    <a:p>
                      <a:r>
                        <a:rPr lang="en-US" sz="1800" b="1" kern="120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How long will it take?</a:t>
                      </a:r>
                    </a:p>
                  </a:txBody>
                  <a:tcPr anchor="ctr">
                    <a:solidFill>
                      <a:srgbClr val="4291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60 minutes</a:t>
                      </a:r>
                      <a:endParaRPr lang="en-US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03590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0"/>
            <a:ext cx="9867900" cy="1325563"/>
          </a:xfrm>
        </p:spPr>
        <p:txBody>
          <a:bodyPr>
            <a:normAutofit/>
          </a:bodyPr>
          <a:lstStyle/>
          <a:p>
            <a:r>
              <a:rPr lang="en-US" dirty="0" smtClean="0"/>
              <a:t>Opportunities for Apply What You’ve Learned: </a:t>
            </a:r>
            <a:r>
              <a:rPr lang="en-US" dirty="0" err="1" smtClean="0"/>
              <a:t>Acqu</a:t>
            </a:r>
            <a:r>
              <a:rPr lang="en-US" dirty="0" smtClean="0"/>
              <a:t>-a-thons</a:t>
            </a:r>
            <a:endParaRPr lang="en-US" dirty="0"/>
          </a:p>
        </p:txBody>
      </p:sp>
      <p:graphicFrame>
        <p:nvGraphicFramePr>
          <p:cNvPr id="4" name="Content Placeholder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65152983"/>
              </p:ext>
            </p:extLst>
          </p:nvPr>
        </p:nvGraphicFramePr>
        <p:xfrm>
          <a:off x="381000" y="1612333"/>
          <a:ext cx="11412738" cy="67056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901791"/>
                <a:gridCol w="7510947"/>
              </a:tblGrid>
              <a:tr h="0">
                <a:tc>
                  <a:txBody>
                    <a:bodyPr/>
                    <a:lstStyle/>
                    <a:p>
                      <a:r>
                        <a:rPr lang="en-US" sz="2400" b="1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What it is?</a:t>
                      </a:r>
                    </a:p>
                  </a:txBody>
                  <a:tcPr anchor="ctr">
                    <a:solidFill>
                      <a:srgbClr val="4291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Opportunity to observe</a:t>
                      </a:r>
                      <a:r>
                        <a:rPr lang="en-US" sz="24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digital services in action</a:t>
                      </a:r>
                      <a:endParaRPr lang="en-US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0">
                <a:tc gridSpan="2">
                  <a:txBody>
                    <a:bodyPr/>
                    <a:lstStyle/>
                    <a:p>
                      <a:pPr marL="91440" indent="-91440" algn="ctr"/>
                      <a:endParaRPr lang="en-US" sz="8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0192" y="2554423"/>
            <a:ext cx="6418263" cy="3301917"/>
          </a:xfrm>
          <a:prstGeom prst="rect">
            <a:avLst/>
          </a:prstGeom>
          <a:noFill/>
          <a:ln w="9525">
            <a:solidFill>
              <a:srgbClr val="00437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6392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35942">
            <a:off x="8787156" y="4269756"/>
            <a:ext cx="2759951" cy="1840887"/>
          </a:xfrm>
          <a:prstGeom prst="rect">
            <a:avLst/>
          </a:prstGeom>
          <a:ln>
            <a:solidFill>
              <a:srgbClr val="004370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65638">
            <a:off x="8955045" y="1660738"/>
            <a:ext cx="2622134" cy="1869581"/>
          </a:xfrm>
          <a:prstGeom prst="rect">
            <a:avLst/>
          </a:prstGeom>
          <a:ln>
            <a:solidFill>
              <a:srgbClr val="004370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9100" y="250825"/>
            <a:ext cx="11353800" cy="1025525"/>
          </a:xfrm>
        </p:spPr>
        <p:txBody>
          <a:bodyPr/>
          <a:lstStyle/>
          <a:p>
            <a:r>
              <a:rPr lang="en-US" dirty="0" smtClean="0"/>
              <a:t>Introduction to the Live Digital Assignment</a:t>
            </a:r>
            <a:endParaRPr lang="en-US" dirty="0"/>
          </a:p>
        </p:txBody>
      </p:sp>
      <p:graphicFrame>
        <p:nvGraphicFramePr>
          <p:cNvPr id="4" name="Content Placeholder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63001380"/>
              </p:ext>
            </p:extLst>
          </p:nvPr>
        </p:nvGraphicFramePr>
        <p:xfrm>
          <a:off x="222096" y="1358597"/>
          <a:ext cx="8153400" cy="4777923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962150"/>
                <a:gridCol w="6191250"/>
              </a:tblGrid>
              <a:tr h="0">
                <a:tc>
                  <a:txBody>
                    <a:bodyPr/>
                    <a:lstStyle/>
                    <a:p>
                      <a:r>
                        <a:rPr lang="en-US" sz="2000" b="1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What is it?</a:t>
                      </a:r>
                    </a:p>
                  </a:txBody>
                  <a:tcPr anchor="ctr">
                    <a:solidFill>
                      <a:srgbClr val="4291F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20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 group project throughout the program to take what you’ve learned and apply it to a real digital challenge faced by an agency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0">
                <a:tc gridSpan="2">
                  <a:txBody>
                    <a:bodyPr/>
                    <a:lstStyle/>
                    <a:p>
                      <a:pPr marL="91440" indent="-91440" algn="ctr"/>
                      <a:endParaRPr lang="en-US" sz="8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425123">
                <a:tc>
                  <a:txBody>
                    <a:bodyPr/>
                    <a:lstStyle/>
                    <a:p>
                      <a:r>
                        <a:rPr lang="en-US" sz="2000" b="1" kern="120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Why do it? </a:t>
                      </a:r>
                    </a:p>
                  </a:txBody>
                  <a:tcPr anchor="ctr">
                    <a:solidFill>
                      <a:srgbClr val="4291F0"/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0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Build your teamwork skills 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0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Practice consultative, critical thinking, and problem solving skills 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0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Identify a relevant digital services challenge that could benefit from a digital services product, service, or tool</a:t>
                      </a:r>
                      <a:r>
                        <a:rPr lang="en-US" sz="20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endParaRPr lang="en-US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0">
                <a:tc gridSpan="2">
                  <a:txBody>
                    <a:bodyPr/>
                    <a:lstStyle/>
                    <a:p>
                      <a:pPr marL="91440" indent="-91440" algn="ctr"/>
                      <a:endParaRPr lang="en-US" sz="8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425123">
                <a:tc>
                  <a:txBody>
                    <a:bodyPr/>
                    <a:lstStyle/>
                    <a:p>
                      <a:r>
                        <a:rPr lang="en-US" sz="2000" b="1" kern="120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What</a:t>
                      </a:r>
                      <a:r>
                        <a:rPr lang="en-US" sz="2000" b="1" kern="1200" baseline="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do I have to do?</a:t>
                      </a:r>
                      <a:endParaRPr lang="en-US" sz="2000" b="1" kern="1200" dirty="0" smtClean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rgbClr val="4291F0"/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0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Put</a:t>
                      </a:r>
                      <a:r>
                        <a:rPr lang="en-US" sz="20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in the time and take it seriously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0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Push your limits by thinking outside the box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0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Connect with your group regularly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7564" y="2982151"/>
            <a:ext cx="3277099" cy="1685925"/>
          </a:xfrm>
          <a:prstGeom prst="rect">
            <a:avLst/>
          </a:prstGeom>
          <a:noFill/>
          <a:ln w="9525">
            <a:solidFill>
              <a:srgbClr val="00437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4060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8150" y="3175"/>
            <a:ext cx="10915650" cy="1325563"/>
          </a:xfrm>
        </p:spPr>
        <p:txBody>
          <a:bodyPr/>
          <a:lstStyle/>
          <a:p>
            <a:r>
              <a:rPr lang="en-US" dirty="0" smtClean="0"/>
              <a:t>Shadowing</a:t>
            </a:r>
            <a:endParaRPr lang="en-US" dirty="0"/>
          </a:p>
        </p:txBody>
      </p:sp>
      <p:graphicFrame>
        <p:nvGraphicFramePr>
          <p:cNvPr id="7" name="Content Placeholder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54810498"/>
              </p:ext>
            </p:extLst>
          </p:nvPr>
        </p:nvGraphicFramePr>
        <p:xfrm>
          <a:off x="320597" y="1341632"/>
          <a:ext cx="8819202" cy="482346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720272"/>
                <a:gridCol w="6098930"/>
              </a:tblGrid>
              <a:tr h="0">
                <a:tc>
                  <a:txBody>
                    <a:bodyPr/>
                    <a:lstStyle/>
                    <a:p>
                      <a:r>
                        <a:rPr lang="en-US" sz="2000" b="1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What it is?</a:t>
                      </a:r>
                    </a:p>
                  </a:txBody>
                  <a:tcPr anchor="ctr">
                    <a:solidFill>
                      <a:srgbClr val="4291F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6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An activity where you find an opportunity to shadow a digital services implementation/delivery team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0">
                <a:tc gridSpan="2">
                  <a:txBody>
                    <a:bodyPr/>
                    <a:lstStyle/>
                    <a:p>
                      <a:pPr marL="91440" indent="-91440" algn="ctr"/>
                      <a:endParaRPr lang="en-US" sz="3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37160">
                <a:tc>
                  <a:txBody>
                    <a:bodyPr/>
                    <a:lstStyle/>
                    <a:p>
                      <a:r>
                        <a:rPr lang="en-US" sz="2000" b="1" kern="120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Why it’s important?</a:t>
                      </a:r>
                    </a:p>
                  </a:txBody>
                  <a:tcPr anchor="ctr">
                    <a:solidFill>
                      <a:srgbClr val="4291F0"/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16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Build your familiarity with modern design and development approaches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16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Engage directly with digital services teams to learn about their work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16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Build trust among acquisition professionals and customers across government and/or industry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0">
                <a:tc gridSpan="2">
                  <a:txBody>
                    <a:bodyPr/>
                    <a:lstStyle/>
                    <a:p>
                      <a:pPr marL="91440" indent="-91440" algn="ctr"/>
                      <a:endParaRPr lang="en-US" sz="3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861060">
                <a:tc>
                  <a:txBody>
                    <a:bodyPr/>
                    <a:lstStyle/>
                    <a:p>
                      <a:r>
                        <a:rPr lang="en-US" sz="2000" b="1" kern="120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How to find it? </a:t>
                      </a:r>
                    </a:p>
                  </a:txBody>
                  <a:tcPr anchor="ctr">
                    <a:solidFill>
                      <a:srgbClr val="4291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Release 1 will have additional guidance</a:t>
                      </a:r>
                      <a:r>
                        <a:rPr lang="en-US" sz="16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and will help you select someone to shadow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0">
                <a:tc gridSpan="2">
                  <a:txBody>
                    <a:bodyPr/>
                    <a:lstStyle/>
                    <a:p>
                      <a:pPr marL="91440" indent="-91440" algn="ctr"/>
                      <a:endParaRPr lang="en-US" sz="3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47650">
                <a:tc>
                  <a:txBody>
                    <a:bodyPr/>
                    <a:lstStyle/>
                    <a:p>
                      <a:r>
                        <a:rPr lang="en-US" sz="2000" b="1" kern="120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What’s the format?</a:t>
                      </a:r>
                    </a:p>
                  </a:txBody>
                  <a:tcPr anchor="ctr">
                    <a:solidFill>
                      <a:srgbClr val="4291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Shadow</a:t>
                      </a:r>
                      <a:r>
                        <a:rPr lang="en-US" sz="16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a product manager, developer, or anyone on a digital services delivery team within or outside of government.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0">
                <a:tc gridSpan="2">
                  <a:txBody>
                    <a:bodyPr/>
                    <a:lstStyle/>
                    <a:p>
                      <a:pPr marL="91440" indent="-91440" algn="ctr"/>
                      <a:endParaRPr lang="en-US" sz="3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533400">
                <a:tc>
                  <a:txBody>
                    <a:bodyPr/>
                    <a:lstStyle/>
                    <a:p>
                      <a:r>
                        <a:rPr lang="en-US" sz="2000" b="1" kern="120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How long will it take?</a:t>
                      </a:r>
                    </a:p>
                  </a:txBody>
                  <a:tcPr anchor="ctr">
                    <a:solidFill>
                      <a:srgbClr val="4291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Two days (16 hours)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0117" y="1856707"/>
            <a:ext cx="2720760" cy="179658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0117" y="3943227"/>
            <a:ext cx="2716202" cy="1810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391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02740" y="2217218"/>
            <a:ext cx="3111960" cy="36311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741" y="3073743"/>
            <a:ext cx="3111960" cy="2610318"/>
          </a:xfrm>
          <a:prstGeom prst="rect">
            <a:avLst/>
          </a:prstGeom>
          <a:ln>
            <a:solidFill>
              <a:srgbClr val="004370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9100" y="-34925"/>
            <a:ext cx="11353800" cy="1325563"/>
          </a:xfrm>
        </p:spPr>
        <p:txBody>
          <a:bodyPr/>
          <a:lstStyle/>
          <a:p>
            <a:r>
              <a:rPr lang="en-US" dirty="0" smtClean="0"/>
              <a:t>Assessment Opportunities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02740" y="1512710"/>
            <a:ext cx="3111960" cy="1427683"/>
          </a:xfrm>
          <a:prstGeom prst="rect">
            <a:avLst/>
          </a:prstGeom>
          <a:solidFill>
            <a:srgbClr val="00437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Program Pre-Assessment</a:t>
            </a:r>
          </a:p>
          <a:p>
            <a:pPr algn="ctr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Assess pre-program digital knowledge, skills, abilities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492620" y="1512709"/>
            <a:ext cx="4546980" cy="1427684"/>
          </a:xfrm>
          <a:prstGeom prst="rect">
            <a:avLst/>
          </a:prstGeom>
          <a:solidFill>
            <a:srgbClr val="00437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Release Assessment </a:t>
            </a:r>
          </a:p>
          <a:p>
            <a:pPr algn="ctr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Assess what was mastered/not mastered to refine the curriculum according to participants’ needs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2620" y="2940393"/>
            <a:ext cx="4546979" cy="2907956"/>
          </a:xfrm>
          <a:prstGeom prst="rect">
            <a:avLst/>
          </a:prstGeom>
          <a:noFill/>
          <a:ln w="9525">
            <a:solidFill>
              <a:srgbClr val="00437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80748" y="2677488"/>
            <a:ext cx="3894714" cy="3170862"/>
          </a:xfrm>
          <a:prstGeom prst="rect">
            <a:avLst/>
          </a:prstGeom>
          <a:noFill/>
          <a:ln w="9525">
            <a:solidFill>
              <a:srgbClr val="00437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3467100" y="1512710"/>
            <a:ext cx="3908362" cy="1427683"/>
          </a:xfrm>
          <a:prstGeom prst="rect">
            <a:avLst/>
          </a:prstGeom>
          <a:solidFill>
            <a:srgbClr val="00437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Release Scenario Staging</a:t>
            </a:r>
          </a:p>
          <a:p>
            <a:pPr algn="ctr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Self-assess knowledge, skills, abilities on a release</a:t>
            </a:r>
          </a:p>
        </p:txBody>
      </p:sp>
    </p:spTree>
    <p:extLst>
      <p:ext uri="{BB962C8B-B14F-4D97-AF65-F5344CB8AC3E}">
        <p14:creationId xmlns:p14="http://schemas.microsoft.com/office/powerpoint/2010/main" val="1665249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9100" y="269876"/>
            <a:ext cx="11353800" cy="808648"/>
          </a:xfrm>
        </p:spPr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2719754" y="1676400"/>
            <a:ext cx="6811108" cy="4325815"/>
          </a:xfrm>
          <a:prstGeom prst="roundRect">
            <a:avLst/>
          </a:prstGeom>
          <a:solidFill>
            <a:srgbClr val="009644"/>
          </a:solidFill>
          <a:effectLst>
            <a:softEdge rad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157664" y="2315813"/>
            <a:ext cx="593528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Myriad Pro Light" panose="020B0603030403020204" pitchFamily="34" charset="0"/>
              </a:rPr>
              <a:t>“Sometimes opportunities float right past your nose. Work hard, apply yourself, and be ready. When an opportunity comes, you can grab it.”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Myriad Pro Light" panose="020B0603030403020204" pitchFamily="34" charset="0"/>
              </a:rPr>
              <a:t>		     Julie Andrews</a:t>
            </a:r>
            <a:endParaRPr lang="en-US" sz="3200" dirty="0">
              <a:solidFill>
                <a:schemeClr val="bg1"/>
              </a:solidFill>
              <a:latin typeface="Myriad Pro Light" panose="020B06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5508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9100" y="-15875"/>
            <a:ext cx="11353800" cy="1325563"/>
          </a:xfrm>
        </p:spPr>
        <p:txBody>
          <a:bodyPr/>
          <a:lstStyle/>
          <a:p>
            <a:r>
              <a:rPr lang="en-US" smtClean="0"/>
              <a:t>OFPP Administrator Rung’s Memoranda</a:t>
            </a:r>
            <a:endParaRPr 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435" y="1471614"/>
            <a:ext cx="3616756" cy="4705349"/>
          </a:xfrm>
          <a:prstGeom prst="rect">
            <a:avLst/>
          </a:prstGeom>
          <a:noFill/>
          <a:ln w="9525">
            <a:solidFill>
              <a:srgbClr val="004370"/>
            </a:solidFill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19100" y="1825625"/>
            <a:ext cx="5597387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December 4, 2014</a:t>
            </a:r>
          </a:p>
          <a:p>
            <a:pPr marL="0" indent="0">
              <a:buNone/>
            </a:pPr>
            <a:r>
              <a:rPr lang="en-US" sz="2400" i="1" dirty="0" smtClean="0">
                <a:latin typeface="+mn-lt"/>
              </a:rPr>
              <a:t>“The U.S. Digital Services, in partnership with OFPP, will pilot a program to train agency personnel in digital IT acquisitions and deploy trained personnel so as to encourage innovative acquisition practices Government-wide.”</a:t>
            </a:r>
          </a:p>
          <a:p>
            <a:endParaRPr lang="en-US" sz="2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94085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Lunch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0369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Design Overview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Traci Walker, USDS &amp; </a:t>
            </a:r>
            <a:r>
              <a:rPr lang="en-US" dirty="0"/>
              <a:t>Dan Willis, </a:t>
            </a:r>
            <a:r>
              <a:rPr lang="en-US" dirty="0" smtClean="0"/>
              <a:t>DHS (or other Digital Service Expert)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3859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DiSC</a:t>
            </a:r>
            <a:r>
              <a:rPr lang="en-US" dirty="0" smtClean="0"/>
              <a:t> Assessment Debrief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020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129" y="0"/>
            <a:ext cx="11353800" cy="1325563"/>
          </a:xfrm>
        </p:spPr>
        <p:txBody>
          <a:bodyPr/>
          <a:lstStyle/>
          <a:p>
            <a:r>
              <a:rPr lang="en-US" dirty="0" smtClean="0"/>
              <a:t>The Value of the </a:t>
            </a:r>
            <a:r>
              <a:rPr lang="en-US" dirty="0" err="1" smtClean="0"/>
              <a:t>DiSC</a:t>
            </a:r>
            <a:r>
              <a:rPr lang="en-US" dirty="0" smtClean="0"/>
              <a:t> Assessment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9100" y="1825625"/>
            <a:ext cx="11353800" cy="3752215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Self-awareness - according to Daniel Goleman who popularized the concept of emotional intelligence, self-awareness helps you to:</a:t>
            </a:r>
          </a:p>
          <a:p>
            <a:pPr lvl="1"/>
            <a:r>
              <a:rPr lang="en-US" dirty="0" smtClean="0"/>
              <a:t>Understand where you are headed and why</a:t>
            </a:r>
          </a:p>
          <a:p>
            <a:pPr lvl="1"/>
            <a:r>
              <a:rPr lang="en-US" dirty="0" smtClean="0"/>
              <a:t>Have a firm grasp of your capabilities  and an understanding of when you need to ask for help from others</a:t>
            </a:r>
          </a:p>
          <a:p>
            <a:pPr lvl="1"/>
            <a:r>
              <a:rPr lang="en-US" dirty="0" smtClean="0"/>
              <a:t>Make accurate judgment calls based on your assessment of your capabilities</a:t>
            </a:r>
          </a:p>
          <a:p>
            <a:pPr lvl="1"/>
            <a:r>
              <a:rPr lang="en-US" dirty="0" smtClean="0"/>
              <a:t>Flex your style to align with what resonates with others you interact with</a:t>
            </a:r>
          </a:p>
          <a:p>
            <a:r>
              <a:rPr lang="en-US" dirty="0" smtClean="0"/>
              <a:t>Build team norms by understanding each other’s styles and tendencies and how that impacts your interaction as a team as you begin to work on the live digital assignment</a:t>
            </a:r>
          </a:p>
          <a:p>
            <a:pPr lvl="1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28600" y="5248656"/>
            <a:ext cx="11734800" cy="969264"/>
          </a:xfrm>
          <a:prstGeom prst="rect">
            <a:avLst/>
          </a:prstGeom>
          <a:solidFill>
            <a:srgbClr val="4291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You will have the opportunity to discuss your styles and tendencies when you are assigned your live digital assignment team later this afternoon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7662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 to the </a:t>
            </a:r>
            <a:r>
              <a:rPr lang="en-US" dirty="0" err="1" smtClean="0"/>
              <a:t>DiSC</a:t>
            </a:r>
            <a:r>
              <a:rPr lang="en-US" dirty="0" smtClean="0"/>
              <a:t> Assessment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19100" y="1825624"/>
            <a:ext cx="10972800" cy="4556125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DiSC measures:</a:t>
            </a:r>
          </a:p>
          <a:p>
            <a:pPr lvl="1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Your response to problems and challenges – the D</a:t>
            </a:r>
          </a:p>
          <a:p>
            <a:pPr lvl="1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How you influence others to your point of view – the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Your response to the pace of the environment – the S</a:t>
            </a:r>
          </a:p>
          <a:p>
            <a:pPr lvl="1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Your reaction to rules and procedures- the C</a:t>
            </a:r>
          </a:p>
          <a:p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DiSC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helps you:</a:t>
            </a:r>
          </a:p>
          <a:p>
            <a:pPr lvl="1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Reflect on the strengths and weaknesses of your individual style</a:t>
            </a:r>
          </a:p>
          <a:p>
            <a:pPr lvl="1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Identify how your strengths and weaknesses impact your communication and interaction with others on your team</a:t>
            </a:r>
          </a:p>
          <a:p>
            <a:pPr lvl="1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Consider what others’ styles might be and how that impacts how you work and interact with them</a:t>
            </a:r>
          </a:p>
          <a:p>
            <a:pPr lvl="1"/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8" name="Content Placeholder 8"/>
          <p:cNvGraphicFramePr>
            <a:graphicFrameLocks/>
          </p:cNvGraphicFramePr>
          <p:nvPr>
            <p:extLst/>
          </p:nvPr>
        </p:nvGraphicFramePr>
        <p:xfrm>
          <a:off x="8477250" y="1257300"/>
          <a:ext cx="4064000" cy="3276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9505347" y="1863271"/>
            <a:ext cx="10160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 smtClean="0">
                <a:solidFill>
                  <a:prstClr val="white"/>
                </a:solidFill>
              </a:rPr>
              <a:t>D</a:t>
            </a:r>
            <a:endParaRPr lang="en-US" sz="5000" b="1" dirty="0">
              <a:solidFill>
                <a:prstClr val="white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017250" y="1863271"/>
            <a:ext cx="10160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 smtClean="0">
                <a:solidFill>
                  <a:prstClr val="white"/>
                </a:solidFill>
              </a:rPr>
              <a:t>i</a:t>
            </a:r>
            <a:endParaRPr lang="en-US" sz="5000" b="1" dirty="0">
              <a:solidFill>
                <a:prstClr val="white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017250" y="3086100"/>
            <a:ext cx="10160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prstClr val="white"/>
                </a:solidFill>
              </a:rPr>
              <a:t>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505347" y="3086100"/>
            <a:ext cx="10160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 smtClean="0">
                <a:solidFill>
                  <a:prstClr val="white"/>
                </a:solidFill>
              </a:rPr>
              <a:t>C</a:t>
            </a:r>
            <a:endParaRPr lang="en-US" sz="5000" b="1" dirty="0">
              <a:solidFill>
                <a:prstClr val="white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89440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BF393-7776-44A7-8C40-D755EBC887A5}" type="slidenum">
              <a:rPr lang="en-US" smtClean="0">
                <a:solidFill>
                  <a:prstClr val="white"/>
                </a:solidFill>
              </a:rPr>
              <a:pPr/>
              <a:t>45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266700" y="1559561"/>
            <a:ext cx="9144000" cy="829854"/>
          </a:xfrm>
        </p:spPr>
        <p:txBody>
          <a:bodyPr>
            <a:normAutofit/>
          </a:bodyPr>
          <a:lstStyle/>
          <a:p>
            <a:r>
              <a:rPr lang="en-US" dirty="0" smtClean="0"/>
              <a:t>Activity: Plan a Meeting</a:t>
            </a:r>
            <a:endParaRPr lang="en-US" dirty="0"/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39182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Plan a Meeting Activity Instructions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Get into assigned groups</a:t>
            </a: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Your assignment: you find out that your manager will be out of the office and she has asked you to plan a meeting including determining the agenda and who will lead it</a:t>
            </a: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Read the scenario instructions in your Participant Packet and work in groups to plan the meeting</a:t>
            </a: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Be prepared to share your plan with the full group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80569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9100" y="0"/>
            <a:ext cx="11353800" cy="1325563"/>
          </a:xfrm>
        </p:spPr>
        <p:txBody>
          <a:bodyPr/>
          <a:lstStyle/>
          <a:p>
            <a:r>
              <a:rPr lang="en-US" dirty="0" smtClean="0"/>
              <a:t>Debrief – What Did You Learn?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Compare the plans that each team presented</a:t>
            </a:r>
          </a:p>
          <a:p>
            <a:pPr lvl="1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What were some of the similarities across the different groups?</a:t>
            </a:r>
          </a:p>
          <a:p>
            <a:pPr lvl="1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What were some of the differences across groups?</a:t>
            </a:r>
          </a:p>
          <a:p>
            <a:pPr lvl="1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What did you notice about working with your group? What worked well? What were the challenges?</a:t>
            </a:r>
          </a:p>
          <a:p>
            <a:pPr marL="457200" lvl="1" indent="0">
              <a:buNone/>
            </a:pPr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Take a few minutes to debrief with a learning peer</a:t>
            </a:r>
          </a:p>
          <a:p>
            <a:pPr lvl="1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How did you interact with your team during this exercise (e.g., led the team, argued with others about the best approach)?</a:t>
            </a:r>
          </a:p>
          <a:p>
            <a:pPr lvl="1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What did your interaction teach you about how to work with different behavioral styles?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19249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0"/>
            <a:ext cx="11353800" cy="1325563"/>
          </a:xfrm>
        </p:spPr>
        <p:txBody>
          <a:bodyPr/>
          <a:lstStyle/>
          <a:p>
            <a:r>
              <a:rPr lang="en-US" dirty="0" smtClean="0"/>
              <a:t>The Two DiSC Perceptions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DiSC examines:</a:t>
            </a:r>
          </a:p>
          <a:p>
            <a:pPr lvl="1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Environments as either favorable or unfavorable</a:t>
            </a:r>
          </a:p>
          <a:p>
            <a:pPr lvl="1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Self as either more or less powerful than the environment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381000" y="3700015"/>
            <a:ext cx="5353996" cy="2294676"/>
          </a:xfrm>
          <a:prstGeom prst="rect">
            <a:avLst/>
          </a:prstGeom>
          <a:solidFill>
            <a:srgbClr val="FFBFAB"/>
          </a:solidFill>
          <a:ln>
            <a:solidFill>
              <a:srgbClr val="FE5D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2400" dirty="0" smtClean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380999" y="3185570"/>
            <a:ext cx="5345779" cy="530623"/>
          </a:xfrm>
          <a:prstGeom prst="roundRect">
            <a:avLst/>
          </a:prstGeom>
          <a:solidFill>
            <a:srgbClr val="FE5D2C"/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T w="50800" h="508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Environment</a:t>
            </a:r>
            <a:endParaRPr lang="en-US" sz="2400" b="1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286499" y="3700015"/>
            <a:ext cx="5334001" cy="2339412"/>
          </a:xfrm>
          <a:prstGeom prst="rect">
            <a:avLst/>
          </a:prstGeom>
          <a:solidFill>
            <a:srgbClr val="BCCF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6286500" y="3166210"/>
            <a:ext cx="5334001" cy="549983"/>
          </a:xfrm>
          <a:prstGeom prst="roundRect">
            <a:avLst/>
          </a:prstGeom>
          <a:solidFill>
            <a:srgbClr val="3E6BA3"/>
          </a:solidFill>
          <a:ln>
            <a:noFill/>
          </a:ln>
          <a:scene3d>
            <a:camera prst="orthographicFront"/>
            <a:lightRig rig="threePt" dir="t"/>
          </a:scene3d>
          <a:sp3d>
            <a:bevelT w="50800" h="508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Self</a:t>
            </a:r>
            <a:endParaRPr lang="en-US" sz="2400" b="1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8467272" y="3982733"/>
            <a:ext cx="29817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Self as more powerful than the environment</a:t>
            </a:r>
            <a:endParaRPr lang="en-US" sz="20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8443686" y="5169857"/>
            <a:ext cx="29817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Self as less powerful than the environment</a:t>
            </a:r>
            <a:endParaRPr lang="en-US" sz="20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6686" y="3972504"/>
            <a:ext cx="699064" cy="728344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2750" y="3727281"/>
            <a:ext cx="381000" cy="1218791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3782" y="4979582"/>
            <a:ext cx="971906" cy="1012614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2538" y="5096880"/>
            <a:ext cx="243212" cy="778017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1790700" y="3878295"/>
            <a:ext cx="394335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Favorable</a:t>
            </a:r>
            <a:r>
              <a:rPr lang="en-US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– see fun in a situation, challenge as </a:t>
            </a:r>
            <a:r>
              <a:rPr lang="en-US" sz="20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opportunity </a:t>
            </a:r>
            <a:r>
              <a:rPr lang="en-US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triumph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Unfavorable</a:t>
            </a:r>
            <a:r>
              <a:rPr lang="en-US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– challenges and obstacles as </a:t>
            </a:r>
            <a:r>
              <a:rPr lang="en-US" sz="20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barriers</a:t>
            </a:r>
            <a:endParaRPr lang="en-US" dirty="0">
              <a:solidFill>
                <a:prstClr val="black"/>
              </a:solidFill>
            </a:endParaRPr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339" y="4279961"/>
            <a:ext cx="1161014" cy="753189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697" y="3549377"/>
            <a:ext cx="682863" cy="1024293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338" y="5235548"/>
            <a:ext cx="1161014" cy="753189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055" y="4996911"/>
            <a:ext cx="305728" cy="96625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96254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9100" y="0"/>
            <a:ext cx="11353800" cy="1314449"/>
          </a:xfrm>
        </p:spPr>
        <p:txBody>
          <a:bodyPr/>
          <a:lstStyle/>
          <a:p>
            <a:r>
              <a:rPr lang="en-US" dirty="0" smtClean="0"/>
              <a:t>The Four Dimensions of DiSC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95" y="1369384"/>
            <a:ext cx="12026145" cy="4941995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77250" y="1579806"/>
            <a:ext cx="26765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(D)ominance</a:t>
            </a:r>
          </a:p>
          <a:p>
            <a:r>
              <a:rPr lang="en-US" sz="24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to approach problems</a:t>
            </a:r>
            <a:endParaRPr lang="en-US" sz="24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899698" y="1579806"/>
            <a:ext cx="30557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(i)Nfluence</a:t>
            </a:r>
          </a:p>
          <a:p>
            <a:r>
              <a:rPr lang="en-US" sz="24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to approach people</a:t>
            </a:r>
            <a:endParaRPr lang="en-US" sz="24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77250" y="4924475"/>
            <a:ext cx="33432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(C)</a:t>
            </a:r>
            <a:r>
              <a:rPr lang="en-US" sz="22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lang="en-US" sz="2200" b="1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nscientiousness</a:t>
            </a:r>
          </a:p>
          <a:p>
            <a:r>
              <a:rPr lang="en-US" sz="24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to approach procedures and rules</a:t>
            </a:r>
            <a:endParaRPr lang="en-US" sz="24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968676" y="2780135"/>
            <a:ext cx="229274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 smtClean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More Powerful</a:t>
            </a:r>
            <a:endParaRPr lang="en-US" sz="2200" b="1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968676" y="4924475"/>
            <a:ext cx="236577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smtClean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Less Powerful</a:t>
            </a:r>
            <a:endParaRPr lang="en-US" sz="2200" b="1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 rot="16200000">
            <a:off x="3318619" y="3766570"/>
            <a:ext cx="229274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 smtClean="0">
                <a:solidFill>
                  <a:prstClr val="white">
                    <a:lumMod val="8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Unfavorable</a:t>
            </a:r>
            <a:endParaRPr lang="en-US" sz="2200" b="1" dirty="0">
              <a:solidFill>
                <a:prstClr val="white">
                  <a:lumMod val="85000"/>
                </a:prst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 rot="16200000">
            <a:off x="6324599" y="3765778"/>
            <a:ext cx="229274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 smtClean="0">
                <a:solidFill>
                  <a:prstClr val="white">
                    <a:lumMod val="8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Favorable</a:t>
            </a:r>
            <a:endParaRPr lang="en-US" sz="2200" b="1" dirty="0">
              <a:solidFill>
                <a:prstClr val="white">
                  <a:lumMod val="85000"/>
                </a:prst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8899698" y="4676170"/>
            <a:ext cx="314768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(S)teadiness</a:t>
            </a:r>
          </a:p>
          <a:p>
            <a:r>
              <a:rPr lang="en-US" sz="24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to approach the pace of the environment</a:t>
            </a:r>
            <a:endParaRPr lang="en-US" sz="24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75482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Digital Acquisition Pilot</a:t>
            </a:r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8674" y="1452404"/>
            <a:ext cx="6314652" cy="4735989"/>
          </a:xfrm>
        </p:spPr>
      </p:pic>
    </p:spTree>
    <p:extLst>
      <p:ext uri="{BB962C8B-B14F-4D97-AF65-F5344CB8AC3E}">
        <p14:creationId xmlns:p14="http://schemas.microsoft.com/office/powerpoint/2010/main" val="1442936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2640" y="0"/>
            <a:ext cx="11353800" cy="1325563"/>
          </a:xfrm>
        </p:spPr>
        <p:txBody>
          <a:bodyPr>
            <a:normAutofit/>
          </a:bodyPr>
          <a:lstStyle/>
          <a:p>
            <a:r>
              <a:rPr lang="en-US" dirty="0" err="1" smtClean="0"/>
              <a:t>DiSC</a:t>
            </a:r>
            <a:r>
              <a:rPr lang="en-US" dirty="0" smtClean="0"/>
              <a:t> Assessment Report Review: </a:t>
            </a:r>
            <a:br>
              <a:rPr lang="en-US" dirty="0" smtClean="0"/>
            </a:br>
            <a:r>
              <a:rPr lang="en-US" dirty="0" smtClean="0"/>
              <a:t>Stage I – Your </a:t>
            </a:r>
            <a:r>
              <a:rPr lang="en-US" dirty="0" err="1" smtClean="0"/>
              <a:t>DiSC</a:t>
            </a:r>
            <a:r>
              <a:rPr lang="en-US" dirty="0" smtClean="0"/>
              <a:t> Graph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9100" y="1825625"/>
            <a:ext cx="7543800" cy="4351338"/>
          </a:xfrm>
        </p:spPr>
        <p:txBody>
          <a:bodyPr/>
          <a:lstStyle/>
          <a:p>
            <a:r>
              <a:rPr lang="en-US" dirty="0" smtClean="0"/>
              <a:t>Page 3 shows your scores on each of the </a:t>
            </a:r>
            <a:r>
              <a:rPr lang="en-US" dirty="0" err="1" smtClean="0"/>
              <a:t>DiSC</a:t>
            </a:r>
            <a:r>
              <a:rPr lang="en-US" dirty="0" smtClean="0"/>
              <a:t> dimensions based on your responses</a:t>
            </a:r>
          </a:p>
          <a:p>
            <a:r>
              <a:rPr lang="en-US" dirty="0" smtClean="0"/>
              <a:t>Shows your highest dimension/s (D, </a:t>
            </a:r>
            <a:r>
              <a:rPr lang="en-US" smtClean="0"/>
              <a:t>i, </a:t>
            </a:r>
            <a:r>
              <a:rPr lang="en-US" dirty="0" smtClean="0"/>
              <a:t>S, C) and classical profile pattern</a:t>
            </a:r>
          </a:p>
          <a:p>
            <a:r>
              <a:rPr lang="en-US" dirty="0" smtClean="0"/>
              <a:t>Describes your  style and preferences and how they show up at work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6250" y="1542608"/>
            <a:ext cx="3740190" cy="472484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5923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9100" y="0"/>
            <a:ext cx="11353800" cy="1325563"/>
          </a:xfrm>
        </p:spPr>
        <p:txBody>
          <a:bodyPr>
            <a:normAutofit/>
          </a:bodyPr>
          <a:lstStyle/>
          <a:p>
            <a:r>
              <a:rPr lang="en-US" dirty="0" err="1" smtClean="0"/>
              <a:t>DiSC</a:t>
            </a:r>
            <a:r>
              <a:rPr lang="en-US" dirty="0" smtClean="0"/>
              <a:t> Assessment Report Review: </a:t>
            </a:r>
            <a:br>
              <a:rPr lang="en-US" dirty="0" smtClean="0"/>
            </a:br>
            <a:r>
              <a:rPr lang="en-US" dirty="0" smtClean="0"/>
              <a:t>Stage II – Your Intensity Index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9100" y="1825625"/>
            <a:ext cx="5010150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Review the highlighted words – adjectives that describe your High, Medium, and Low behavior</a:t>
            </a:r>
          </a:p>
          <a:p>
            <a:endParaRPr lang="en-US" dirty="0" smtClean="0"/>
          </a:p>
          <a:p>
            <a:r>
              <a:rPr lang="en-US" dirty="0" smtClean="0"/>
              <a:t>Review the definitions on the next pages to become more aware of your strengths and weaknesses</a:t>
            </a:r>
          </a:p>
          <a:p>
            <a:endParaRPr lang="en-US" dirty="0"/>
          </a:p>
          <a:p>
            <a:r>
              <a:rPr lang="en-US" i="1" dirty="0" smtClean="0"/>
              <a:t>*Remember that any overused strength can also be a weakness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9250" y="1522134"/>
            <a:ext cx="6661151" cy="465006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2383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9100" y="-15875"/>
            <a:ext cx="11353800" cy="1325563"/>
          </a:xfrm>
        </p:spPr>
        <p:txBody>
          <a:bodyPr>
            <a:normAutofit/>
          </a:bodyPr>
          <a:lstStyle/>
          <a:p>
            <a:r>
              <a:rPr lang="en-US" dirty="0" err="1" smtClean="0"/>
              <a:t>DiSC</a:t>
            </a:r>
            <a:r>
              <a:rPr lang="en-US" dirty="0" smtClean="0"/>
              <a:t> Assessment Report Review: </a:t>
            </a:r>
            <a:br>
              <a:rPr lang="en-US" dirty="0" smtClean="0"/>
            </a:br>
            <a:r>
              <a:rPr lang="en-US" dirty="0" smtClean="0"/>
              <a:t>Stage III – Your Classical Profile Pattern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9100" y="1825625"/>
            <a:ext cx="4400550" cy="4351338"/>
          </a:xfrm>
        </p:spPr>
        <p:txBody>
          <a:bodyPr/>
          <a:lstStyle/>
          <a:p>
            <a:r>
              <a:rPr lang="en-US" dirty="0" smtClean="0"/>
              <a:t>Combines your four dimensions into one of 15 unique patterns</a:t>
            </a:r>
          </a:p>
          <a:p>
            <a:r>
              <a:rPr lang="en-US" dirty="0" smtClean="0"/>
              <a:t>Provides expectations</a:t>
            </a:r>
          </a:p>
          <a:p>
            <a:r>
              <a:rPr lang="en-US" dirty="0" smtClean="0"/>
              <a:t>Take a few minutes to review your:</a:t>
            </a:r>
          </a:p>
          <a:p>
            <a:pPr lvl="1"/>
            <a:r>
              <a:rPr lang="en-US" dirty="0" smtClean="0"/>
              <a:t>Motivations</a:t>
            </a:r>
          </a:p>
          <a:p>
            <a:pPr lvl="1"/>
            <a:r>
              <a:rPr lang="en-US" dirty="0" smtClean="0"/>
              <a:t>Work habits</a:t>
            </a:r>
          </a:p>
          <a:p>
            <a:pPr lvl="1"/>
            <a:r>
              <a:rPr lang="en-US" dirty="0" smtClean="0"/>
              <a:t>Insights (or potential blind spots)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3999" y="1618895"/>
            <a:ext cx="5194300" cy="316301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799" y="2667000"/>
            <a:ext cx="6921500" cy="3505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4166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9100" y="3175"/>
            <a:ext cx="11353800" cy="1325563"/>
          </a:xfrm>
        </p:spPr>
        <p:txBody>
          <a:bodyPr/>
          <a:lstStyle/>
          <a:p>
            <a:r>
              <a:rPr lang="en-US" dirty="0" smtClean="0"/>
              <a:t>Dominance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7571672" y="4372976"/>
            <a:ext cx="4184272" cy="1733550"/>
            <a:chOff x="6315286" y="2643188"/>
            <a:chExt cx="2202840" cy="1733550"/>
          </a:xfrm>
        </p:grpSpPr>
        <p:sp>
          <p:nvSpPr>
            <p:cNvPr id="27" name="Rectangle 26"/>
            <p:cNvSpPr/>
            <p:nvPr/>
          </p:nvSpPr>
          <p:spPr>
            <a:xfrm>
              <a:off x="6333219" y="2710864"/>
              <a:ext cx="2131113" cy="1665874"/>
            </a:xfrm>
            <a:prstGeom prst="rect">
              <a:avLst/>
            </a:prstGeom>
            <a:solidFill>
              <a:srgbClr val="BCCFE6"/>
            </a:solidFill>
            <a:ln>
              <a:solidFill>
                <a:srgbClr val="3E6BA3"/>
              </a:solidFill>
            </a:ln>
            <a:effectLst>
              <a:outerShdw blurRad="50800" dist="38100" dir="2700000" sx="102000" sy="102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sz="2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Rounded Rectangle 27"/>
            <p:cNvSpPr/>
            <p:nvPr/>
          </p:nvSpPr>
          <p:spPr>
            <a:xfrm>
              <a:off x="6315286" y="2643188"/>
              <a:ext cx="2147721" cy="838200"/>
            </a:xfrm>
            <a:prstGeom prst="roundRect">
              <a:avLst/>
            </a:prstGeom>
            <a:solidFill>
              <a:srgbClr val="3E6BA3"/>
            </a:solidFill>
            <a:ln>
              <a:noFill/>
            </a:ln>
            <a:effectLst>
              <a:outerShdw blurRad="50800" dist="38100" dir="2700000" sx="102000" sy="102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 smtClean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Need of the High “D”</a:t>
              </a:r>
              <a:endParaRPr lang="en-US" sz="2400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 rot="6556">
              <a:off x="6340730" y="3665190"/>
              <a:ext cx="217739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Control</a:t>
              </a:r>
              <a:endParaRPr lang="en-US" sz="2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2" name="Rectangle 31"/>
          <p:cNvSpPr/>
          <p:nvPr/>
        </p:nvSpPr>
        <p:spPr>
          <a:xfrm>
            <a:off x="228600" y="1866900"/>
            <a:ext cx="6883400" cy="1962150"/>
          </a:xfrm>
          <a:prstGeom prst="rect">
            <a:avLst/>
          </a:prstGeom>
          <a:solidFill>
            <a:schemeClr val="bg1"/>
          </a:solidFill>
          <a:ln>
            <a:solidFill>
              <a:srgbClr val="3E6BA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Gets immediate results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Forward-looking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Challenge-oriented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Initiates activity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Innovative</a:t>
            </a:r>
          </a:p>
        </p:txBody>
      </p:sp>
      <p:sp>
        <p:nvSpPr>
          <p:cNvPr id="34" name="Rectangle 33"/>
          <p:cNvSpPr/>
          <p:nvPr/>
        </p:nvSpPr>
        <p:spPr>
          <a:xfrm>
            <a:off x="228600" y="4419600"/>
            <a:ext cx="6915600" cy="1877426"/>
          </a:xfrm>
          <a:prstGeom prst="rect">
            <a:avLst/>
          </a:prstGeom>
          <a:solidFill>
            <a:schemeClr val="bg1"/>
          </a:solidFill>
          <a:ln>
            <a:solidFill>
              <a:srgbClr val="3E6BA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Overuse of position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 standards too high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Lack tact and diplomacy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Take on too much too quickly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Lack of concern for others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 smtClean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Rounded Rectangle 30"/>
          <p:cNvSpPr/>
          <p:nvPr/>
        </p:nvSpPr>
        <p:spPr>
          <a:xfrm>
            <a:off x="203200" y="1352550"/>
            <a:ext cx="6941001" cy="533400"/>
          </a:xfrm>
          <a:prstGeom prst="roundRect">
            <a:avLst/>
          </a:prstGeom>
          <a:solidFill>
            <a:srgbClr val="3E6BA3"/>
          </a:solidFill>
          <a:ln>
            <a:noFill/>
          </a:ln>
          <a:effectLst>
            <a:outerShdw blurRad="50800" dist="38100" dir="2700000" sx="102000" sy="102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50800" h="508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Value to the Team</a:t>
            </a:r>
            <a:endParaRPr lang="en-US" sz="2400" b="1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203199" y="3913774"/>
            <a:ext cx="6944415" cy="524876"/>
          </a:xfrm>
          <a:prstGeom prst="roundRect">
            <a:avLst/>
          </a:prstGeom>
          <a:solidFill>
            <a:srgbClr val="3E6BA3"/>
          </a:solidFill>
          <a:ln>
            <a:noFill/>
          </a:ln>
          <a:effectLst>
            <a:outerShdw blurRad="50800" dist="38100" dir="2700000" sx="102000" sy="102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50800" h="508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Possible Limitations</a:t>
            </a:r>
            <a:endParaRPr lang="en-US" sz="2400" b="1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22" r="15094"/>
          <a:stretch/>
        </p:blipFill>
        <p:spPr>
          <a:xfrm>
            <a:off x="7571672" y="1419225"/>
            <a:ext cx="4079574" cy="28575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78456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203200" y="1352550"/>
            <a:ext cx="6941001" cy="2495550"/>
            <a:chOff x="203200" y="1352550"/>
            <a:chExt cx="6941001" cy="2495550"/>
          </a:xfrm>
        </p:grpSpPr>
        <p:sp>
          <p:nvSpPr>
            <p:cNvPr id="32" name="Rectangle 31"/>
            <p:cNvSpPr/>
            <p:nvPr/>
          </p:nvSpPr>
          <p:spPr>
            <a:xfrm>
              <a:off x="228600" y="1847850"/>
              <a:ext cx="6883400" cy="200025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EA343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400" dirty="0" smtClean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Optimism and enthusiasm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400" dirty="0" smtClean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Creative problem solving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400" dirty="0" smtClean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Motivates others to goals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400" dirty="0" smtClean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Team player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400" dirty="0" smtClean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Negotiates conflicts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endParaRPr lang="en-US" sz="24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" name="Rounded Rectangle 30"/>
            <p:cNvSpPr/>
            <p:nvPr/>
          </p:nvSpPr>
          <p:spPr>
            <a:xfrm>
              <a:off x="203200" y="1352550"/>
              <a:ext cx="6941001" cy="498828"/>
            </a:xfrm>
            <a:prstGeom prst="roundRect">
              <a:avLst/>
            </a:prstGeom>
            <a:solidFill>
              <a:srgbClr val="EA3430"/>
            </a:solidFill>
            <a:ln>
              <a:noFill/>
            </a:ln>
            <a:effectLst>
              <a:outerShdw blurRad="50800" dist="38100" dir="2700000" sx="102000" sy="102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 smtClean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Value to the Team</a:t>
              </a:r>
              <a:endParaRPr lang="en-US" sz="2400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203200" y="3894724"/>
            <a:ext cx="6908800" cy="2383252"/>
            <a:chOff x="203200" y="3894724"/>
            <a:chExt cx="6908800" cy="2383252"/>
          </a:xfrm>
        </p:grpSpPr>
        <p:sp>
          <p:nvSpPr>
            <p:cNvPr id="34" name="Rectangle 33"/>
            <p:cNvSpPr/>
            <p:nvPr/>
          </p:nvSpPr>
          <p:spPr>
            <a:xfrm>
              <a:off x="228600" y="4400550"/>
              <a:ext cx="6883400" cy="187742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EA343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400" dirty="0" smtClean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Inattentive to details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400" dirty="0" smtClean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Be unrealistic in appraisals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400" dirty="0" smtClean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Trust people indiscriminately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400" dirty="0" smtClean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Situational listener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400" dirty="0" smtClean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Disorganized/lacks follow through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endParaRPr lang="en-US" sz="24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" name="Rounded Rectangle 32"/>
            <p:cNvSpPr/>
            <p:nvPr/>
          </p:nvSpPr>
          <p:spPr>
            <a:xfrm>
              <a:off x="203200" y="3894724"/>
              <a:ext cx="6908800" cy="524876"/>
            </a:xfrm>
            <a:prstGeom prst="roundRect">
              <a:avLst/>
            </a:prstGeom>
            <a:solidFill>
              <a:srgbClr val="EA3430"/>
            </a:solidFill>
            <a:ln>
              <a:noFill/>
            </a:ln>
            <a:effectLst>
              <a:outerShdw blurRad="50800" dist="38100" dir="2700000" sx="102000" sy="102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 smtClean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Possible Limitations</a:t>
              </a:r>
              <a:endParaRPr lang="en-US" sz="2400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7571672" y="4372976"/>
            <a:ext cx="4184271" cy="1733550"/>
            <a:chOff x="5999424" y="2643188"/>
            <a:chExt cx="2518701" cy="1733550"/>
          </a:xfrm>
        </p:grpSpPr>
        <p:sp>
          <p:nvSpPr>
            <p:cNvPr id="27" name="Rectangle 26"/>
            <p:cNvSpPr/>
            <p:nvPr/>
          </p:nvSpPr>
          <p:spPr>
            <a:xfrm>
              <a:off x="6019800" y="2710864"/>
              <a:ext cx="2444533" cy="1665874"/>
            </a:xfrm>
            <a:prstGeom prst="rect">
              <a:avLst/>
            </a:prstGeom>
            <a:solidFill>
              <a:srgbClr val="FACFCE"/>
            </a:solidFill>
            <a:ln>
              <a:solidFill>
                <a:srgbClr val="EA3430"/>
              </a:solidFill>
            </a:ln>
            <a:effectLst>
              <a:outerShdw blurRad="50800" dist="38100" dir="2700000" sx="102000" sy="102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sz="2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Rounded Rectangle 27"/>
            <p:cNvSpPr/>
            <p:nvPr/>
          </p:nvSpPr>
          <p:spPr>
            <a:xfrm>
              <a:off x="5999424" y="2643188"/>
              <a:ext cx="2463583" cy="838200"/>
            </a:xfrm>
            <a:prstGeom prst="roundRect">
              <a:avLst/>
            </a:prstGeom>
            <a:solidFill>
              <a:srgbClr val="EA3430"/>
            </a:solidFill>
            <a:ln>
              <a:noFill/>
            </a:ln>
            <a:effectLst>
              <a:outerShdw blurRad="50800" dist="38100" dir="2700000" sx="102000" sy="102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 smtClean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Need of the High “i”</a:t>
              </a:r>
              <a:endParaRPr lang="en-US" sz="2400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 rot="6556">
              <a:off x="6020503" y="3664755"/>
              <a:ext cx="249762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Recognition</a:t>
              </a:r>
              <a:endParaRPr lang="en-US" sz="2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9100" y="3175"/>
            <a:ext cx="11353800" cy="1325563"/>
          </a:xfrm>
        </p:spPr>
        <p:txBody>
          <a:bodyPr/>
          <a:lstStyle/>
          <a:p>
            <a:r>
              <a:rPr lang="en-US" dirty="0" smtClean="0"/>
              <a:t>Influence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516" r="623" b="25317"/>
          <a:stretch/>
        </p:blipFill>
        <p:spPr>
          <a:xfrm>
            <a:off x="7571672" y="1426484"/>
            <a:ext cx="4079574" cy="285024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38037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/>
          <p:nvPr/>
        </p:nvSpPr>
        <p:spPr>
          <a:xfrm>
            <a:off x="228600" y="1885950"/>
            <a:ext cx="6883400" cy="1962150"/>
          </a:xfrm>
          <a:prstGeom prst="rect">
            <a:avLst/>
          </a:prstGeom>
          <a:solidFill>
            <a:schemeClr val="bg1"/>
          </a:solidFill>
          <a:ln>
            <a:solidFill>
              <a:srgbClr val="43A4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Dependable team player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Work for leader and a cause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Patient and empathetic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Logical step-wise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Service-oriented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 smtClean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Rounded Rectangle 30"/>
          <p:cNvSpPr/>
          <p:nvPr/>
        </p:nvSpPr>
        <p:spPr>
          <a:xfrm>
            <a:off x="203200" y="1371600"/>
            <a:ext cx="6941001" cy="533400"/>
          </a:xfrm>
          <a:prstGeom prst="roundRect">
            <a:avLst/>
          </a:prstGeom>
          <a:solidFill>
            <a:srgbClr val="43A440"/>
          </a:solidFill>
          <a:ln>
            <a:noFill/>
          </a:ln>
          <a:effectLst>
            <a:outerShdw blurRad="50800" dist="38100" dir="2700000" sx="102000" sy="102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50800" h="508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Value to the Team</a:t>
            </a:r>
            <a:endParaRPr lang="en-US" sz="2400" b="1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228600" y="4419600"/>
            <a:ext cx="6883400" cy="1877426"/>
          </a:xfrm>
          <a:prstGeom prst="rect">
            <a:avLst/>
          </a:prstGeom>
          <a:solidFill>
            <a:schemeClr val="bg1"/>
          </a:solidFill>
          <a:ln>
            <a:solidFill>
              <a:srgbClr val="43A4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Yield to avoid controversy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Difficulty in establishing priorities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Dislike of unwarranted change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Difficulty dealing with diverse situations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 smtClean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203200" y="3913774"/>
            <a:ext cx="6912081" cy="524876"/>
          </a:xfrm>
          <a:prstGeom prst="roundRect">
            <a:avLst/>
          </a:prstGeom>
          <a:solidFill>
            <a:srgbClr val="43A440"/>
          </a:solidFill>
          <a:ln>
            <a:noFill/>
          </a:ln>
          <a:effectLst>
            <a:outerShdw blurRad="50800" dist="38100" dir="2700000" sx="102000" sy="102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50800" h="508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Possible Limitations</a:t>
            </a:r>
            <a:endParaRPr lang="en-US" sz="2400" b="1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7571672" y="4372976"/>
            <a:ext cx="4184271" cy="1733550"/>
            <a:chOff x="5989236" y="2643188"/>
            <a:chExt cx="2528889" cy="1733550"/>
          </a:xfrm>
        </p:grpSpPr>
        <p:sp>
          <p:nvSpPr>
            <p:cNvPr id="27" name="Rectangle 26"/>
            <p:cNvSpPr/>
            <p:nvPr/>
          </p:nvSpPr>
          <p:spPr>
            <a:xfrm>
              <a:off x="6019800" y="2710864"/>
              <a:ext cx="2444533" cy="1665874"/>
            </a:xfrm>
            <a:prstGeom prst="rect">
              <a:avLst/>
            </a:prstGeom>
            <a:solidFill>
              <a:srgbClr val="C2E0C3"/>
            </a:solidFill>
            <a:ln>
              <a:solidFill>
                <a:srgbClr val="43A440"/>
              </a:solidFill>
            </a:ln>
            <a:effectLst>
              <a:outerShdw blurRad="50800" dist="38100" dir="2700000" sx="102000" sy="102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sz="2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Rounded Rectangle 27"/>
            <p:cNvSpPr/>
            <p:nvPr/>
          </p:nvSpPr>
          <p:spPr>
            <a:xfrm>
              <a:off x="5989236" y="2643188"/>
              <a:ext cx="2463583" cy="838200"/>
            </a:xfrm>
            <a:prstGeom prst="roundRect">
              <a:avLst/>
            </a:prstGeom>
            <a:solidFill>
              <a:srgbClr val="43A440"/>
            </a:solidFill>
            <a:ln>
              <a:noFill/>
            </a:ln>
            <a:effectLst>
              <a:outerShdw blurRad="50800" dist="38100" dir="2700000" sx="102000" sy="102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 smtClean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Need of the High “S”</a:t>
              </a:r>
              <a:endParaRPr lang="en-US" sz="2400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 rot="6556">
              <a:off x="6020503" y="3664755"/>
              <a:ext cx="249762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Acceptance</a:t>
              </a:r>
              <a:endParaRPr lang="en-US" sz="2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9100" y="3175"/>
            <a:ext cx="11353800" cy="1325563"/>
          </a:xfrm>
        </p:spPr>
        <p:txBody>
          <a:bodyPr/>
          <a:lstStyle/>
          <a:p>
            <a:r>
              <a:rPr lang="en-US" dirty="0" smtClean="0"/>
              <a:t>Steadiness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516" r="623" b="25317"/>
          <a:stretch/>
        </p:blipFill>
        <p:spPr>
          <a:xfrm>
            <a:off x="7571672" y="1426484"/>
            <a:ext cx="4079574" cy="285024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1672" y="1426484"/>
            <a:ext cx="4076216" cy="285335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2316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/>
          <p:nvPr/>
        </p:nvSpPr>
        <p:spPr>
          <a:xfrm>
            <a:off x="228600" y="1885950"/>
            <a:ext cx="6883400" cy="1962150"/>
          </a:xfrm>
          <a:prstGeom prst="rect">
            <a:avLst/>
          </a:prstGeom>
          <a:solidFill>
            <a:schemeClr val="bg1"/>
          </a:solidFill>
          <a:ln>
            <a:solidFill>
              <a:srgbClr val="FD5E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Maintains high standards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Conscientious and steady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Defines, clarifies, gets information and tests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Objective – “the anchor of reality”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 smtClean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Rounded Rectangle 30"/>
          <p:cNvSpPr/>
          <p:nvPr/>
        </p:nvSpPr>
        <p:spPr>
          <a:xfrm>
            <a:off x="203200" y="1371600"/>
            <a:ext cx="6941001" cy="533400"/>
          </a:xfrm>
          <a:prstGeom prst="roundRect">
            <a:avLst/>
          </a:prstGeom>
          <a:solidFill>
            <a:srgbClr val="FD5E21"/>
          </a:solidFill>
          <a:ln>
            <a:noFill/>
          </a:ln>
          <a:effectLst>
            <a:outerShdw blurRad="50800" dist="38100" dir="2700000" sx="102000" sy="102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50800" h="508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Value to the Team</a:t>
            </a:r>
            <a:endParaRPr lang="en-US" sz="2400" b="1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228600" y="4419600"/>
            <a:ext cx="6883400" cy="1877426"/>
          </a:xfrm>
          <a:prstGeom prst="rect">
            <a:avLst/>
          </a:prstGeom>
          <a:solidFill>
            <a:schemeClr val="bg1"/>
          </a:solidFill>
          <a:ln>
            <a:solidFill>
              <a:srgbClr val="FD5E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 defensive when criticized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Get bogged down in details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 overly intense for the situation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Appear somewhat aloof and cool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 smtClean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203200" y="3913774"/>
            <a:ext cx="6912081" cy="524876"/>
          </a:xfrm>
          <a:prstGeom prst="roundRect">
            <a:avLst/>
          </a:prstGeom>
          <a:solidFill>
            <a:srgbClr val="FD5E21"/>
          </a:solidFill>
          <a:ln>
            <a:noFill/>
          </a:ln>
          <a:effectLst>
            <a:outerShdw blurRad="50800" dist="38100" dir="2700000" sx="102000" sy="102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50800" h="508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Possible Limitations</a:t>
            </a:r>
            <a:endParaRPr lang="en-US" sz="2400" b="1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7571672" y="4372976"/>
            <a:ext cx="4184271" cy="1733550"/>
            <a:chOff x="5989236" y="2643188"/>
            <a:chExt cx="2528889" cy="1733550"/>
          </a:xfrm>
        </p:grpSpPr>
        <p:sp>
          <p:nvSpPr>
            <p:cNvPr id="27" name="Rectangle 26"/>
            <p:cNvSpPr/>
            <p:nvPr/>
          </p:nvSpPr>
          <p:spPr>
            <a:xfrm>
              <a:off x="6020196" y="2710864"/>
              <a:ext cx="2444136" cy="1665874"/>
            </a:xfrm>
            <a:prstGeom prst="rect">
              <a:avLst/>
            </a:prstGeom>
            <a:solidFill>
              <a:srgbClr val="FFBFAB"/>
            </a:solidFill>
            <a:ln>
              <a:solidFill>
                <a:srgbClr val="FD5E21"/>
              </a:solidFill>
            </a:ln>
            <a:effectLst>
              <a:outerShdw blurRad="50800" dist="38100" dir="2700000" sx="102000" sy="102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sz="2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Rounded Rectangle 27"/>
            <p:cNvSpPr/>
            <p:nvPr/>
          </p:nvSpPr>
          <p:spPr>
            <a:xfrm>
              <a:off x="5989236" y="2643188"/>
              <a:ext cx="2463583" cy="838200"/>
            </a:xfrm>
            <a:prstGeom prst="roundRect">
              <a:avLst/>
            </a:prstGeom>
            <a:solidFill>
              <a:srgbClr val="FD5E21"/>
            </a:solidFill>
            <a:ln>
              <a:noFill/>
            </a:ln>
            <a:effectLst>
              <a:outerShdw blurRad="50800" dist="38100" dir="2700000" sx="102000" sy="102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 smtClean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Need of the High “C”</a:t>
              </a:r>
              <a:endParaRPr lang="en-US" sz="2400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 rot="6556">
              <a:off x="6020503" y="3664755"/>
              <a:ext cx="249762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Safety</a:t>
              </a:r>
              <a:endParaRPr lang="en-US" sz="2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4" r="3536"/>
          <a:stretch/>
        </p:blipFill>
        <p:spPr>
          <a:xfrm>
            <a:off x="7583727" y="1426483"/>
            <a:ext cx="4083212" cy="285335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9100" y="-15875"/>
            <a:ext cx="11353800" cy="1325563"/>
          </a:xfrm>
        </p:spPr>
        <p:txBody>
          <a:bodyPr/>
          <a:lstStyle/>
          <a:p>
            <a:r>
              <a:rPr lang="en-US" dirty="0" smtClean="0"/>
              <a:t>Conscientiousness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53407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Interacting With Other Styles - Tactics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lvl="0"/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Be aware 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u="none" dirty="0" smtClean="0">
                <a:latin typeface="Arial" panose="020B0604020202020204" pitchFamily="34" charset="0"/>
                <a:cs typeface="Arial" panose="020B0604020202020204" pitchFamily="34" charset="0"/>
              </a:rPr>
              <a:t>Reflect on your own style – What are your strengths and weaknesses? How might someone with a different style respond to your approach?</a:t>
            </a:r>
          </a:p>
          <a:p>
            <a:pPr lvl="1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Consider what you know about the other’s style and adapt where appropriate</a:t>
            </a:r>
            <a:endParaRPr lang="en-US" u="none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r>
              <a:rPr lang="en-US" b="1" u="none" dirty="0" smtClean="0">
                <a:latin typeface="Arial" panose="020B0604020202020204" pitchFamily="34" charset="0"/>
                <a:cs typeface="Arial" panose="020B0604020202020204" pitchFamily="34" charset="0"/>
              </a:rPr>
              <a:t>Ask questions – </a:t>
            </a:r>
          </a:p>
          <a:p>
            <a:pPr lvl="1"/>
            <a:r>
              <a:rPr lang="en-US" u="none" dirty="0" smtClean="0">
                <a:latin typeface="Arial" panose="020B0604020202020204" pitchFamily="34" charset="0"/>
                <a:cs typeface="Arial" panose="020B0604020202020204" pitchFamily="34" charset="0"/>
              </a:rPr>
              <a:t>Ask open-ended questions to uncover someone else’s position, potential contribution, process, and emotions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if they are not forthcoming with them</a:t>
            </a:r>
          </a:p>
          <a:p>
            <a:pPr lvl="1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Partner to generate solutions together</a:t>
            </a:r>
          </a:p>
          <a:p>
            <a:r>
              <a:rPr lang="en-US" b="1" u="none" dirty="0" smtClean="0">
                <a:latin typeface="Arial" panose="020B0604020202020204" pitchFamily="34" charset="0"/>
                <a:cs typeface="Arial" panose="020B0604020202020204" pitchFamily="34" charset="0"/>
              </a:rPr>
              <a:t>Don’t take it to heart – </a:t>
            </a:r>
          </a:p>
          <a:p>
            <a:pPr lvl="1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Sometimes it’s not a critique of you or how you approach a challenge, it’s a function of a different style and approach</a:t>
            </a:r>
            <a:endParaRPr lang="en-US" u="none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r>
              <a:rPr lang="en-US" b="1" u="none" dirty="0" smtClean="0">
                <a:latin typeface="Arial" panose="020B0604020202020204" pitchFamily="34" charset="0"/>
                <a:cs typeface="Arial" panose="020B0604020202020204" pitchFamily="34" charset="0"/>
              </a:rPr>
              <a:t>Provide support – </a:t>
            </a:r>
          </a:p>
          <a:p>
            <a:pPr lvl="1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Build in opportunities to support </a:t>
            </a:r>
            <a:r>
              <a:rPr lang="en-US" u="none" dirty="0" smtClean="0">
                <a:latin typeface="Arial" panose="020B0604020202020204" pitchFamily="34" charset="0"/>
                <a:cs typeface="Arial" panose="020B0604020202020204" pitchFamily="34" charset="0"/>
              </a:rPr>
              <a:t>the style’s ideal environment/conditions, where possible</a:t>
            </a:r>
            <a:endParaRPr lang="en-US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07834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200" y="247650"/>
            <a:ext cx="9144000" cy="838200"/>
          </a:xfrm>
        </p:spPr>
        <p:txBody>
          <a:bodyPr>
            <a:normAutofit/>
          </a:bodyPr>
          <a:lstStyle/>
          <a:p>
            <a:r>
              <a:rPr lang="en-US" dirty="0" smtClean="0"/>
              <a:t>Reflect – What Does This Mean for You?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Individually reflect on what you learned about styles and preferences and how you will use this knowledge in your Participant Packet</a:t>
            </a:r>
          </a:p>
          <a:p>
            <a:pPr lvl="1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What did you learn about your style?</a:t>
            </a:r>
          </a:p>
          <a:p>
            <a:pPr lvl="1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What did you learn about how you best interact with others? What are some situations where you would thrive vs. struggle?</a:t>
            </a:r>
          </a:p>
          <a:p>
            <a:pPr lvl="1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What are some situations where your style and that of another individual’s may be in conflict (in general)?</a:t>
            </a:r>
          </a:p>
          <a:p>
            <a:pPr lvl="1"/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Share your reflections with a partner in the classroom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64046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Afternoon Break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624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Program Goals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By the end of this program, you should be able to:</a:t>
            </a:r>
          </a:p>
          <a:p>
            <a:pPr lvl="1"/>
            <a:r>
              <a:rPr lang="en-US" dirty="0" smtClean="0"/>
              <a:t>Effectively procure digital services and supplies utilizing concepts such as those described in the Digital Services Playbook and </a:t>
            </a:r>
            <a:r>
              <a:rPr lang="en-US" dirty="0" err="1" smtClean="0"/>
              <a:t>TechFAR</a:t>
            </a:r>
            <a:r>
              <a:rPr lang="en-US" dirty="0" smtClean="0"/>
              <a:t>; appropriately measure the success of these contracts; accurately describe and define the value received, encourage the use of commercial practices and innovative, flexible approaches; and describe how to effectively make contributions to digital services procurement processes.</a:t>
            </a:r>
          </a:p>
          <a:p>
            <a:pPr lvl="1"/>
            <a:r>
              <a:rPr lang="en-US" dirty="0" smtClean="0"/>
              <a:t>Serve as a business advisor within agency Digital Service teams, providing strategic support to the team, its customers, and its stakeholders.</a:t>
            </a:r>
          </a:p>
          <a:p>
            <a:pPr lvl="1"/>
            <a:r>
              <a:rPr lang="en-US" dirty="0" smtClean="0"/>
              <a:t>Lead agency training, workshops, and consultations in order to expand digital service procurement expertise within your agency and the government.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5603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Live Digital Assignment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606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9100" y="269876"/>
            <a:ext cx="11353800" cy="924224"/>
          </a:xfrm>
        </p:spPr>
        <p:txBody>
          <a:bodyPr/>
          <a:lstStyle/>
          <a:p>
            <a:r>
              <a:rPr lang="en-US" dirty="0" smtClean="0"/>
              <a:t>Purpose and Outcome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9100" y="1825625"/>
            <a:ext cx="7670651" cy="435133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Purpose</a:t>
            </a:r>
          </a:p>
          <a:p>
            <a:pPr lvl="1"/>
            <a:r>
              <a:rPr lang="en-US" dirty="0" smtClean="0"/>
              <a:t>Hone </a:t>
            </a:r>
            <a:r>
              <a:rPr lang="en-US" dirty="0"/>
              <a:t>your teamwork skills by working in groups</a:t>
            </a:r>
          </a:p>
          <a:p>
            <a:pPr lvl="1"/>
            <a:r>
              <a:rPr lang="en-US" dirty="0" smtClean="0"/>
              <a:t>Practice </a:t>
            </a:r>
            <a:r>
              <a:rPr lang="en-US" dirty="0"/>
              <a:t>consultative, critical thinking, and problem solving skills in alignment with the overall program goals</a:t>
            </a:r>
          </a:p>
          <a:p>
            <a:pPr lvl="1"/>
            <a:r>
              <a:rPr lang="en-US" dirty="0"/>
              <a:t>I</a:t>
            </a:r>
            <a:r>
              <a:rPr lang="en-US" dirty="0" smtClean="0"/>
              <a:t>dentify </a:t>
            </a:r>
            <a:r>
              <a:rPr lang="en-US" dirty="0"/>
              <a:t>a relevant digital services challenge that could benefit from a digital services product, service, or </a:t>
            </a:r>
            <a:r>
              <a:rPr lang="en-US" dirty="0" smtClean="0"/>
              <a:t>tool</a:t>
            </a:r>
          </a:p>
          <a:p>
            <a:r>
              <a:rPr lang="en-US" dirty="0" smtClean="0"/>
              <a:t>Outcome</a:t>
            </a:r>
          </a:p>
          <a:p>
            <a:pPr lvl="1"/>
            <a:r>
              <a:rPr lang="en-US" dirty="0"/>
              <a:t>F</a:t>
            </a:r>
            <a:r>
              <a:rPr lang="en-US" dirty="0" smtClean="0"/>
              <a:t>inal briefing</a:t>
            </a:r>
          </a:p>
          <a:p>
            <a:pPr lvl="1"/>
            <a:r>
              <a:rPr lang="en-US" dirty="0" smtClean="0"/>
              <a:t>Case study</a:t>
            </a:r>
          </a:p>
          <a:p>
            <a:pPr lvl="1"/>
            <a:r>
              <a:rPr lang="en-US" dirty="0"/>
              <a:t>A</a:t>
            </a:r>
            <a:r>
              <a:rPr lang="en-US" dirty="0" smtClean="0"/>
              <a:t>rtifact/deliverable </a:t>
            </a:r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9264" y="2607411"/>
            <a:ext cx="3313636" cy="2362622"/>
          </a:xfrm>
          <a:prstGeom prst="rect">
            <a:avLst/>
          </a:prstGeom>
          <a:ln>
            <a:solidFill>
              <a:srgbClr val="004370"/>
            </a:solidFill>
          </a:ln>
        </p:spPr>
      </p:pic>
    </p:spTree>
    <p:extLst>
      <p:ext uri="{BB962C8B-B14F-4D97-AF65-F5344CB8AC3E}">
        <p14:creationId xmlns:p14="http://schemas.microsoft.com/office/powerpoint/2010/main" val="3014990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9100" y="269875"/>
            <a:ext cx="11353800" cy="902709"/>
          </a:xfrm>
        </p:spPr>
        <p:txBody>
          <a:bodyPr/>
          <a:lstStyle/>
          <a:p>
            <a:r>
              <a:rPr lang="en-US" dirty="0" smtClean="0"/>
              <a:t>Evaluation Criteria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60290535"/>
              </p:ext>
            </p:extLst>
          </p:nvPr>
        </p:nvGraphicFramePr>
        <p:xfrm>
          <a:off x="419100" y="1825625"/>
          <a:ext cx="113538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291285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9100" y="269875"/>
            <a:ext cx="11353800" cy="913465"/>
          </a:xfrm>
        </p:spPr>
        <p:txBody>
          <a:bodyPr/>
          <a:lstStyle/>
          <a:p>
            <a:r>
              <a:rPr lang="en-US" dirty="0" smtClean="0"/>
              <a:t>What’s Next?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3307109"/>
              </p:ext>
            </p:extLst>
          </p:nvPr>
        </p:nvGraphicFramePr>
        <p:xfrm>
          <a:off x="106680" y="1503119"/>
          <a:ext cx="11978640" cy="46392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3499"/>
                <a:gridCol w="3969145"/>
                <a:gridCol w="2728787"/>
                <a:gridCol w="2246425"/>
                <a:gridCol w="1560784"/>
              </a:tblGrid>
              <a:tr h="649059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Section</a:t>
                      </a:r>
                      <a:r>
                        <a:rPr lang="en-US" sz="16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of Program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Task Overview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Deliverables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Deadline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Time Commitment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1311598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Orientation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lvl="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300" kern="1200" dirty="0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Select a “real life” digital services challenge </a:t>
                      </a:r>
                    </a:p>
                    <a:p>
                      <a:pPr marL="285750" lvl="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300" kern="1200" dirty="0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Use the Design process to draft a hypothesis to solve the challenge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300" kern="1200" dirty="0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Submit proposed project &amp; hypothesis to your assigned USDS coach. You will collaborate with them to ensure it is achievable.</a:t>
                      </a:r>
                      <a:endParaRPr lang="en-US" sz="13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lvl="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300" kern="1200" dirty="0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Submit project idea and draft hypothesis by the end of Day 3.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300" kern="1200" dirty="0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Your USDS assignment guide will provide feedback.</a:t>
                      </a:r>
                      <a:endParaRPr lang="en-US" sz="13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lvl="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300" kern="1200" dirty="0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Draft hypothesis: Thursday, Aug. 4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300" kern="1200" dirty="0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Final hypothesis: Friday, Aug. 12</a:t>
                      </a:r>
                      <a:endParaRPr lang="en-US" sz="13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kern="1200" dirty="0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3-4 hours</a:t>
                      </a:r>
                      <a:endParaRPr lang="en-US" sz="13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1311598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Iteration 1.A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marR="0" lvl="0" indent="-17145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3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Create a plan for how your team plans to execute and test your approved hypothesis. Describe how you plan to use agile principles to execute your plan.</a:t>
                      </a:r>
                    </a:p>
                    <a:p>
                      <a:pPr marL="171450" marR="0" lvl="0" indent="-17145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3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Work with your USDS guide and program faculty during office hours to refine your plan</a:t>
                      </a:r>
                      <a:r>
                        <a:rPr lang="en-US" sz="13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.</a:t>
                      </a:r>
                      <a:endParaRPr lang="en-US" sz="13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171450" marR="0" lvl="0" indent="-17145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3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Create a draft plan for </a:t>
                      </a:r>
                      <a:r>
                        <a:rPr lang="en-US" sz="13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submission.</a:t>
                      </a:r>
                      <a:endParaRPr lang="en-US" sz="13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marL="171450" marR="0" lvl="0" indent="-17145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3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Your USDS assignment guide will provide feedback.</a:t>
                      </a:r>
                    </a:p>
                    <a:p>
                      <a:pPr marL="171450" marR="0" lvl="0" indent="-17145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3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Finalize your plan. 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171450" marR="0" lvl="0" indent="-17145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3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Draft plan: Thursday, Aug. 18</a:t>
                      </a:r>
                    </a:p>
                    <a:p>
                      <a:pPr marL="171450" marR="0" lvl="0" indent="-17145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3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Final plan: Thursday, Sept. 1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4-6 hours</a:t>
                      </a:r>
                    </a:p>
                  </a:txBody>
                  <a:tcPr marL="68580" marR="68580" marT="0" marB="0"/>
                </a:tc>
              </a:tr>
              <a:tr h="1311598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Iteration</a:t>
                      </a:r>
                      <a:r>
                        <a:rPr lang="en-US" sz="14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1.B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3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Create a product vision </a:t>
                      </a:r>
                    </a:p>
                    <a:p>
                      <a:pPr marL="285750" marR="0" lvl="0" indent="-28575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3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Set up systems or other collaboration tools that will allow you to execute your plan.</a:t>
                      </a:r>
                    </a:p>
                    <a:p>
                      <a:pPr marL="285750" marR="0" lvl="0" indent="-28575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3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Share your hypothesis and product vision as part of a Demo Day.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85750" marR="0" lvl="0" indent="-28575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3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Create a draft product vision for </a:t>
                      </a:r>
                      <a:r>
                        <a:rPr lang="en-US" sz="13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submission.</a:t>
                      </a:r>
                      <a:endParaRPr lang="en-US" sz="13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marL="285750" marR="0" lvl="0" indent="-28575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3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Your USDS assignment guide will provide feedback.</a:t>
                      </a:r>
                    </a:p>
                    <a:p>
                      <a:pPr marL="285750" marR="0" lvl="0" indent="-28575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3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Finalize your product vision. 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85750" marR="0" lvl="0" indent="-28575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3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Draft product vision: 09/09/16</a:t>
                      </a:r>
                    </a:p>
                    <a:p>
                      <a:pPr marL="285750" marR="0" lvl="0" indent="-28575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3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Final product vision: 10/06/16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4 hours</a:t>
                      </a: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95709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Live Digital Assignment Activity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Team Norms</a:t>
            </a:r>
          </a:p>
          <a:p>
            <a:pPr lvl="1"/>
            <a:r>
              <a:rPr lang="en-US" dirty="0" smtClean="0"/>
              <a:t>Share your </a:t>
            </a:r>
            <a:r>
              <a:rPr lang="en-US" dirty="0" err="1" smtClean="0"/>
              <a:t>DiSC</a:t>
            </a:r>
            <a:r>
              <a:rPr lang="en-US" dirty="0" smtClean="0"/>
              <a:t> Style with the group</a:t>
            </a:r>
          </a:p>
          <a:p>
            <a:pPr lvl="1"/>
            <a:r>
              <a:rPr lang="en-US" dirty="0" smtClean="0"/>
              <a:t>What do you think you can contribute to the group, based on your </a:t>
            </a:r>
            <a:r>
              <a:rPr lang="en-US" dirty="0" err="1" smtClean="0"/>
              <a:t>DiSC</a:t>
            </a:r>
            <a:r>
              <a:rPr lang="en-US" dirty="0" smtClean="0"/>
              <a:t> style</a:t>
            </a:r>
          </a:p>
          <a:p>
            <a:r>
              <a:rPr lang="en-US" dirty="0" smtClean="0"/>
              <a:t>Brainstorming Activity</a:t>
            </a:r>
          </a:p>
          <a:p>
            <a:pPr lvl="1"/>
            <a:r>
              <a:rPr lang="en-US" dirty="0" smtClean="0"/>
              <a:t>Write a list of your biggest acquisition challenges</a:t>
            </a:r>
          </a:p>
          <a:p>
            <a:pPr lvl="1"/>
            <a:r>
              <a:rPr lang="en-US" dirty="0" smtClean="0"/>
              <a:t>Select your top 5</a:t>
            </a:r>
          </a:p>
          <a:p>
            <a:pPr lvl="1"/>
            <a:r>
              <a:rPr lang="en-US" dirty="0" smtClean="0"/>
              <a:t>Over the next two days, anticipate that:</a:t>
            </a:r>
          </a:p>
          <a:p>
            <a:pPr lvl="2"/>
            <a:r>
              <a:rPr lang="en-US" dirty="0" smtClean="0"/>
              <a:t>Your challenges will be really big, and you will need to work on targeting something that can be realistically addressed.</a:t>
            </a:r>
          </a:p>
          <a:p>
            <a:pPr lvl="2"/>
            <a:r>
              <a:rPr lang="en-US" dirty="0" smtClean="0"/>
              <a:t>Your challenges may be different from what you originally brainstormed, because what you will learn in the next few days will change what you perceive the challenge to be.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425154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Preview of Tomorrow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870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9100" y="-15875"/>
            <a:ext cx="11353800" cy="1325563"/>
          </a:xfrm>
        </p:spPr>
        <p:txBody>
          <a:bodyPr/>
          <a:lstStyle/>
          <a:p>
            <a:r>
              <a:rPr lang="en-US" dirty="0" smtClean="0"/>
              <a:t>Day 2 Agenda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19100" y="4781549"/>
            <a:ext cx="11353800" cy="16764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Expectations</a:t>
            </a:r>
          </a:p>
          <a:p>
            <a:pPr lvl="1"/>
            <a:r>
              <a:rPr lang="en-US" dirty="0" smtClean="0"/>
              <a:t>Location: </a:t>
            </a:r>
            <a:r>
              <a:rPr lang="en-US" dirty="0" smtClean="0"/>
              <a:t>Indicate training location here</a:t>
            </a:r>
            <a:endParaRPr lang="en-US" dirty="0" smtClean="0"/>
          </a:p>
          <a:p>
            <a:pPr lvl="1"/>
            <a:r>
              <a:rPr lang="en-US" dirty="0" smtClean="0"/>
              <a:t>Come prepared for a full day of activities and interaction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28600" y="1447800"/>
            <a:ext cx="11734800" cy="3295650"/>
          </a:xfrm>
          <a:prstGeom prst="rect">
            <a:avLst/>
          </a:prstGeom>
          <a:solidFill>
            <a:srgbClr val="4291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b="1" dirty="0"/>
              <a:t>Day </a:t>
            </a:r>
            <a:r>
              <a:rPr lang="en-US" sz="2400" b="1" dirty="0" smtClean="0"/>
              <a:t>2 </a:t>
            </a:r>
            <a:r>
              <a:rPr lang="en-US" sz="2400" b="1" dirty="0"/>
              <a:t>– Digital Services and Agile</a:t>
            </a:r>
          </a:p>
        </p:txBody>
      </p:sp>
      <p:graphicFrame>
        <p:nvGraphicFramePr>
          <p:cNvPr id="8" name="Content Placeholder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5791589"/>
              </p:ext>
            </p:extLst>
          </p:nvPr>
        </p:nvGraphicFramePr>
        <p:xfrm>
          <a:off x="1495425" y="1999370"/>
          <a:ext cx="9201150" cy="2664362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802169"/>
                <a:gridCol w="6398981"/>
              </a:tblGrid>
              <a:tr h="826770">
                <a:tc>
                  <a:txBody>
                    <a:bodyPr/>
                    <a:lstStyle/>
                    <a:p>
                      <a:r>
                        <a:rPr lang="en-US" sz="2000" b="1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Morning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82880" indent="-182880">
                        <a:buFont typeface="Arial" panose="020B0604020202020204" pitchFamily="34" charset="0"/>
                        <a:buChar char="•"/>
                      </a:pPr>
                      <a:r>
                        <a:rPr lang="en-US" sz="18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Digital Services Playbook</a:t>
                      </a:r>
                    </a:p>
                    <a:p>
                      <a:pPr marL="182880" indent="-182880">
                        <a:buFont typeface="Arial" panose="020B0604020202020204" pitchFamily="34" charset="0"/>
                        <a:buChar char="•"/>
                      </a:pPr>
                      <a:r>
                        <a:rPr lang="en-US" sz="18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Digital Services Overview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74552">
                <a:tc gridSpan="2">
                  <a:txBody>
                    <a:bodyPr/>
                    <a:lstStyle/>
                    <a:p>
                      <a:pPr marL="91440" indent="-91440" algn="ctr"/>
                      <a:r>
                        <a:rPr lang="en-US" sz="18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LUNCH</a:t>
                      </a:r>
                      <a:endParaRPr lang="en-US" sz="18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052286">
                <a:tc>
                  <a:txBody>
                    <a:bodyPr/>
                    <a:lstStyle/>
                    <a:p>
                      <a:r>
                        <a:rPr lang="en-US" sz="2000" b="1" kern="120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Afternoon</a:t>
                      </a:r>
                    </a:p>
                    <a:p>
                      <a:endParaRPr lang="en-US" sz="2400" b="1" kern="12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82880" indent="-182880">
                        <a:buFont typeface="Arial" panose="020B0604020202020204" pitchFamily="34" charset="0"/>
                        <a:buChar char="•"/>
                      </a:pPr>
                      <a:r>
                        <a:rPr lang="en-US" sz="18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Agile Overview</a:t>
                      </a:r>
                    </a:p>
                    <a:p>
                      <a:pPr marL="182880" indent="-182880">
                        <a:buFont typeface="Arial" panose="020B0604020202020204" pitchFamily="34" charset="0"/>
                        <a:buChar char="•"/>
                      </a:pPr>
                      <a:r>
                        <a:rPr lang="en-US" sz="18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Scrum Framework</a:t>
                      </a:r>
                    </a:p>
                    <a:p>
                      <a:pPr marL="182880" indent="-182880">
                        <a:buFont typeface="Arial" panose="020B0604020202020204" pitchFamily="34" charset="0"/>
                        <a:buChar char="•"/>
                      </a:pPr>
                      <a:r>
                        <a:rPr lang="en-US" sz="18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Release Planning</a:t>
                      </a:r>
                    </a:p>
                    <a:p>
                      <a:pPr marL="182880" indent="-182880">
                        <a:buFont typeface="Arial" panose="020B0604020202020204" pitchFamily="34" charset="0"/>
                        <a:buChar char="•"/>
                      </a:pPr>
                      <a:r>
                        <a:rPr lang="en-US" sz="18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Sprint Planning,  Implementation, Review, and Retrospective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25325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Networking Happy Hour!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307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9100" y="-15875"/>
            <a:ext cx="11175023" cy="1325563"/>
          </a:xfrm>
        </p:spPr>
        <p:txBody>
          <a:bodyPr>
            <a:normAutofit/>
          </a:bodyPr>
          <a:lstStyle/>
          <a:p>
            <a:r>
              <a:rPr lang="en-US" sz="3500" dirty="0"/>
              <a:t>Digital Services Contracting Professional Development </a:t>
            </a:r>
            <a:r>
              <a:rPr lang="en-US" sz="3500" dirty="0" smtClean="0"/>
              <a:t>Program</a:t>
            </a:r>
            <a:endParaRPr lang="en-US" sz="3500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11680515"/>
              </p:ext>
            </p:extLst>
          </p:nvPr>
        </p:nvGraphicFramePr>
        <p:xfrm>
          <a:off x="1113183" y="1866535"/>
          <a:ext cx="10193105" cy="44196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8" name="Group 7"/>
          <p:cNvGrpSpPr/>
          <p:nvPr/>
        </p:nvGrpSpPr>
        <p:grpSpPr>
          <a:xfrm>
            <a:off x="1113183" y="1363724"/>
            <a:ext cx="10193105" cy="448774"/>
            <a:chOff x="419100" y="1362441"/>
            <a:chExt cx="9170377" cy="448774"/>
          </a:xfrm>
        </p:grpSpPr>
        <p:sp>
          <p:nvSpPr>
            <p:cNvPr id="7" name="Rounded Rectangle 6"/>
            <p:cNvSpPr/>
            <p:nvPr/>
          </p:nvSpPr>
          <p:spPr>
            <a:xfrm>
              <a:off x="419100" y="1362441"/>
              <a:ext cx="9170377" cy="448774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19100" y="1418492"/>
              <a:ext cx="88538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Pre-Assessment and Orientation</a:t>
              </a:r>
              <a:endPara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42721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924300" y="1447800"/>
            <a:ext cx="4160334" cy="4743450"/>
          </a:xfrm>
          <a:prstGeom prst="rect">
            <a:avLst/>
          </a:prstGeom>
          <a:solidFill>
            <a:srgbClr val="4291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200" b="1" dirty="0"/>
              <a:t>Day </a:t>
            </a:r>
            <a:r>
              <a:rPr lang="en-US" sz="2200" b="1" dirty="0" smtClean="0"/>
              <a:t>2 </a:t>
            </a:r>
            <a:r>
              <a:rPr lang="en-US" sz="2200" b="1" dirty="0"/>
              <a:t>– </a:t>
            </a:r>
            <a:r>
              <a:rPr lang="en-US" sz="2200" b="1" dirty="0" smtClean="0"/>
              <a:t>Digital Services and Agile Introduction</a:t>
            </a:r>
            <a:endParaRPr lang="en-US" sz="2200" b="1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9100" y="-34925"/>
            <a:ext cx="11353800" cy="1325563"/>
          </a:xfrm>
        </p:spPr>
        <p:txBody>
          <a:bodyPr/>
          <a:lstStyle/>
          <a:p>
            <a:r>
              <a:rPr lang="en-US" dirty="0" smtClean="0"/>
              <a:t>Orientation Agenda 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76200" y="1447800"/>
            <a:ext cx="3771900" cy="4743450"/>
          </a:xfrm>
          <a:prstGeom prst="rect">
            <a:avLst/>
          </a:prstGeom>
          <a:solidFill>
            <a:srgbClr val="4291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200" b="1" dirty="0" smtClean="0"/>
              <a:t>Day 1 – The Need and Role for Digital Acquisition Professionals in Government</a:t>
            </a:r>
            <a:endParaRPr lang="en-US" sz="2200" b="1" dirty="0"/>
          </a:p>
        </p:txBody>
      </p:sp>
      <p:graphicFrame>
        <p:nvGraphicFramePr>
          <p:cNvPr id="4" name="Content Placeholder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78234760"/>
              </p:ext>
            </p:extLst>
          </p:nvPr>
        </p:nvGraphicFramePr>
        <p:xfrm>
          <a:off x="133350" y="2697478"/>
          <a:ext cx="3638550" cy="3394712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278890"/>
                <a:gridCol w="2359660"/>
              </a:tblGrid>
              <a:tr h="723844">
                <a:tc>
                  <a:txBody>
                    <a:bodyPr/>
                    <a:lstStyle/>
                    <a:p>
                      <a:r>
                        <a:rPr lang="en-US" sz="2000" b="1" dirty="0" smtClean="0">
                          <a:solidFill>
                            <a:schemeClr val="bg1"/>
                          </a:solidFill>
                        </a:rPr>
                        <a:t>Morning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82880" indent="-182880">
                        <a:buFont typeface="Arial" panose="020B0604020202020204" pitchFamily="34" charset="0"/>
                        <a:buChar char="•"/>
                      </a:pPr>
                      <a:r>
                        <a:rPr lang="en-US" sz="1800" baseline="0" dirty="0" smtClean="0">
                          <a:solidFill>
                            <a:schemeClr val="tx1"/>
                          </a:solidFill>
                        </a:rPr>
                        <a:t>Program Overview</a:t>
                      </a:r>
                    </a:p>
                    <a:p>
                      <a:pPr marL="182880" indent="-182880">
                        <a:buFont typeface="Arial" panose="020B0604020202020204" pitchFamily="34" charset="0"/>
                        <a:buChar char="•"/>
                      </a:pPr>
                      <a:r>
                        <a:rPr lang="en-US" sz="1800" baseline="0" dirty="0" smtClean="0">
                          <a:solidFill>
                            <a:schemeClr val="tx1"/>
                          </a:solidFill>
                        </a:rPr>
                        <a:t>Guest Speakers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464499">
                <a:tc gridSpan="2">
                  <a:txBody>
                    <a:bodyPr/>
                    <a:lstStyle/>
                    <a:p>
                      <a:pPr marL="91440" indent="-91440" algn="ctr"/>
                      <a:r>
                        <a:rPr lang="en-US" sz="2400" b="1" dirty="0" smtClean="0"/>
                        <a:t>LUNCH</a:t>
                      </a:r>
                      <a:endParaRPr lang="en-US" sz="2400" b="1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206369">
                <a:tc>
                  <a:txBody>
                    <a:bodyPr/>
                    <a:lstStyle/>
                    <a:p>
                      <a:r>
                        <a:rPr lang="en-US" sz="2000" b="1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Afternoon</a:t>
                      </a:r>
                    </a:p>
                    <a:p>
                      <a:endParaRPr lang="en-US" sz="24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82880" marR="0" lvl="0" indent="-18288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800" baseline="0" dirty="0" smtClean="0">
                          <a:solidFill>
                            <a:schemeClr val="tx1"/>
                          </a:solidFill>
                        </a:rPr>
                        <a:t>Design Overview</a:t>
                      </a:r>
                    </a:p>
                    <a:p>
                      <a:pPr marL="182880" indent="-182880">
                        <a:buFont typeface="Arial" panose="020B0604020202020204" pitchFamily="34" charset="0"/>
                        <a:buChar char="•"/>
                      </a:pPr>
                      <a:r>
                        <a:rPr lang="en-US" sz="1800" baseline="0" dirty="0" err="1" smtClean="0">
                          <a:solidFill>
                            <a:schemeClr val="tx1"/>
                          </a:solidFill>
                        </a:rPr>
                        <a:t>DiSC</a:t>
                      </a:r>
                      <a:r>
                        <a:rPr lang="en-US" sz="1800" baseline="0" dirty="0" smtClean="0">
                          <a:solidFill>
                            <a:schemeClr val="tx1"/>
                          </a:solidFill>
                        </a:rPr>
                        <a:t> assessment debrief/activity</a:t>
                      </a:r>
                    </a:p>
                    <a:p>
                      <a:pPr marL="182880" indent="-182880">
                        <a:buFont typeface="Arial" panose="020B0604020202020204" pitchFamily="34" charset="0"/>
                        <a:buChar char="•"/>
                      </a:pPr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Live Digital Assignment</a:t>
                      </a:r>
                    </a:p>
                    <a:p>
                      <a:pPr marL="182880" indent="-182880">
                        <a:buFont typeface="Arial" panose="020B0604020202020204" pitchFamily="34" charset="0"/>
                        <a:buChar char="•"/>
                      </a:pPr>
                      <a:r>
                        <a:rPr lang="en-US" sz="1800" baseline="0" dirty="0" smtClean="0">
                          <a:solidFill>
                            <a:schemeClr val="tx1"/>
                          </a:solidFill>
                        </a:rPr>
                        <a:t>Networking Event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" name="Content Placeholder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93380309"/>
              </p:ext>
            </p:extLst>
          </p:nvPr>
        </p:nvGraphicFramePr>
        <p:xfrm>
          <a:off x="4036277" y="2196790"/>
          <a:ext cx="3975874" cy="3939147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347207"/>
                <a:gridCol w="2628667"/>
              </a:tblGrid>
              <a:tr h="1419292">
                <a:tc>
                  <a:txBody>
                    <a:bodyPr/>
                    <a:lstStyle/>
                    <a:p>
                      <a:r>
                        <a:rPr lang="en-US" sz="2000" b="1" dirty="0" smtClean="0">
                          <a:solidFill>
                            <a:schemeClr val="bg1"/>
                          </a:solidFill>
                        </a:rPr>
                        <a:t>Morning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82880" indent="-182880">
                        <a:buFont typeface="Arial" panose="020B0604020202020204" pitchFamily="34" charset="0"/>
                        <a:buChar char="•"/>
                      </a:pPr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Digital Services Playbook</a:t>
                      </a:r>
                    </a:p>
                    <a:p>
                      <a:pPr marL="182880" indent="-182880">
                        <a:buFont typeface="Arial" panose="020B0604020202020204" pitchFamily="34" charset="0"/>
                        <a:buChar char="•"/>
                      </a:pPr>
                      <a:r>
                        <a:rPr lang="en-US" sz="1800" baseline="0" dirty="0" smtClean="0">
                          <a:solidFill>
                            <a:schemeClr val="tx1"/>
                          </a:solidFill>
                        </a:rPr>
                        <a:t>Digital Services Overview</a:t>
                      </a:r>
                    </a:p>
                    <a:p>
                      <a:pPr marL="182880" indent="-182880">
                        <a:buFont typeface="Arial" panose="020B0604020202020204" pitchFamily="34" charset="0"/>
                        <a:buChar char="•"/>
                      </a:pPr>
                      <a:r>
                        <a:rPr lang="en-US" sz="1800" baseline="0" dirty="0" smtClean="0">
                          <a:solidFill>
                            <a:schemeClr val="tx1"/>
                          </a:solidFill>
                        </a:rPr>
                        <a:t>Agile Overview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458537">
                <a:tc gridSpan="2">
                  <a:txBody>
                    <a:bodyPr/>
                    <a:lstStyle/>
                    <a:p>
                      <a:pPr marL="91440" indent="-91440" algn="ctr"/>
                      <a:r>
                        <a:rPr lang="en-US" sz="2400" b="1" dirty="0" smtClean="0"/>
                        <a:t>LUNCH</a:t>
                      </a:r>
                      <a:endParaRPr lang="en-US" sz="2400" b="1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017570">
                <a:tc>
                  <a:txBody>
                    <a:bodyPr/>
                    <a:lstStyle/>
                    <a:p>
                      <a:r>
                        <a:rPr lang="en-US" sz="2000" b="1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Afternoon</a:t>
                      </a:r>
                    </a:p>
                    <a:p>
                      <a:endParaRPr lang="en-US" sz="24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82880" indent="-182880">
                        <a:buFont typeface="Arial" panose="020B0604020202020204" pitchFamily="34" charset="0"/>
                        <a:buChar char="•"/>
                      </a:pPr>
                      <a:r>
                        <a:rPr lang="en-US" sz="1800" baseline="0" dirty="0" smtClean="0">
                          <a:solidFill>
                            <a:schemeClr val="tx1"/>
                          </a:solidFill>
                        </a:rPr>
                        <a:t>Scrum Framework</a:t>
                      </a:r>
                    </a:p>
                    <a:p>
                      <a:pPr marL="182880" indent="-182880">
                        <a:buFont typeface="Arial" panose="020B0604020202020204" pitchFamily="34" charset="0"/>
                        <a:buChar char="•"/>
                      </a:pPr>
                      <a:r>
                        <a:rPr lang="en-US" sz="1800" baseline="0" dirty="0" smtClean="0">
                          <a:solidFill>
                            <a:schemeClr val="tx1"/>
                          </a:solidFill>
                        </a:rPr>
                        <a:t>Release Planning</a:t>
                      </a:r>
                    </a:p>
                    <a:p>
                      <a:pPr marL="182880" indent="-182880">
                        <a:buFont typeface="Arial" panose="020B0604020202020204" pitchFamily="34" charset="0"/>
                        <a:buChar char="•"/>
                      </a:pPr>
                      <a:r>
                        <a:rPr lang="en-US" sz="1800" baseline="0" dirty="0" smtClean="0">
                          <a:solidFill>
                            <a:schemeClr val="tx1"/>
                          </a:solidFill>
                        </a:rPr>
                        <a:t>Sprint Planning,  Implementation, Review, and Retrospective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8160834" y="1447800"/>
            <a:ext cx="3878766" cy="4743450"/>
          </a:xfrm>
          <a:prstGeom prst="rect">
            <a:avLst/>
          </a:prstGeom>
          <a:solidFill>
            <a:srgbClr val="4291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200" b="1" dirty="0"/>
              <a:t>Day </a:t>
            </a:r>
            <a:r>
              <a:rPr lang="en-US" sz="2200" b="1" dirty="0" smtClean="0"/>
              <a:t>3 </a:t>
            </a:r>
            <a:r>
              <a:rPr lang="en-US" sz="2200" b="1" dirty="0"/>
              <a:t>– </a:t>
            </a:r>
            <a:r>
              <a:rPr lang="en-US" sz="2200" b="1" dirty="0" smtClean="0"/>
              <a:t>Acquiring Digital Services</a:t>
            </a:r>
            <a:endParaRPr lang="en-US" sz="2200" b="1" dirty="0"/>
          </a:p>
        </p:txBody>
      </p:sp>
      <p:graphicFrame>
        <p:nvGraphicFramePr>
          <p:cNvPr id="10" name="Content Placeholder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75375764"/>
              </p:ext>
            </p:extLst>
          </p:nvPr>
        </p:nvGraphicFramePr>
        <p:xfrm>
          <a:off x="8271417" y="2196790"/>
          <a:ext cx="3658923" cy="3908975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329783"/>
                <a:gridCol w="2329140"/>
              </a:tblGrid>
              <a:tr h="1865939">
                <a:tc>
                  <a:txBody>
                    <a:bodyPr/>
                    <a:lstStyle/>
                    <a:p>
                      <a:r>
                        <a:rPr lang="en-US" sz="2000" b="1" dirty="0" smtClean="0">
                          <a:solidFill>
                            <a:schemeClr val="bg1"/>
                          </a:solidFill>
                        </a:rPr>
                        <a:t>Morning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82880" indent="-182880">
                        <a:buFont typeface="Arial" panose="020B0604020202020204" pitchFamily="34" charset="0"/>
                        <a:buChar char="•"/>
                      </a:pPr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Day</a:t>
                      </a:r>
                      <a:r>
                        <a:rPr lang="en-US" sz="1800" baseline="0" dirty="0" smtClean="0">
                          <a:solidFill>
                            <a:schemeClr val="tx1"/>
                          </a:solidFill>
                        </a:rPr>
                        <a:t> 2 Review/Pre-Program Survey Results</a:t>
                      </a:r>
                    </a:p>
                    <a:p>
                      <a:pPr marL="182880" marR="0" lvl="0" indent="-18288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800" baseline="0" dirty="0" smtClean="0">
                          <a:solidFill>
                            <a:schemeClr val="tx1"/>
                          </a:solidFill>
                        </a:rPr>
                        <a:t>Implementing Agile in Government</a:t>
                      </a:r>
                    </a:p>
                    <a:p>
                      <a:pPr marL="182880" indent="-182880">
                        <a:buFont typeface="Arial" panose="020B0604020202020204" pitchFamily="34" charset="0"/>
                        <a:buChar char="•"/>
                      </a:pPr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SBA </a:t>
                      </a:r>
                      <a:r>
                        <a:rPr lang="en-US" sz="1800" baseline="0" dirty="0" smtClean="0">
                          <a:solidFill>
                            <a:schemeClr val="tx1"/>
                          </a:solidFill>
                        </a:rPr>
                        <a:t>Case Study</a:t>
                      </a:r>
                      <a:endParaRPr lang="en-US" sz="180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443624">
                <a:tc gridSpan="2">
                  <a:txBody>
                    <a:bodyPr/>
                    <a:lstStyle/>
                    <a:p>
                      <a:pPr marL="91440" indent="-91440" algn="ctr"/>
                      <a:r>
                        <a:rPr lang="en-US" sz="2400" b="1" dirty="0" smtClean="0"/>
                        <a:t>LUNCH</a:t>
                      </a:r>
                      <a:endParaRPr lang="en-US" sz="2400" b="1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585836">
                <a:tc>
                  <a:txBody>
                    <a:bodyPr/>
                    <a:lstStyle/>
                    <a:p>
                      <a:r>
                        <a:rPr lang="en-US" sz="2000" b="1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Afternoon</a:t>
                      </a:r>
                    </a:p>
                    <a:p>
                      <a:endParaRPr lang="en-US" sz="24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82880" indent="-182880">
                        <a:buFont typeface="Arial" panose="020B0604020202020204" pitchFamily="34" charset="0"/>
                        <a:buChar char="•"/>
                      </a:pPr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SBA </a:t>
                      </a:r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(or other) Panel </a:t>
                      </a:r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Discussion</a:t>
                      </a:r>
                    </a:p>
                    <a:p>
                      <a:pPr marL="182880" indent="-182880">
                        <a:buFont typeface="Arial" panose="020B0604020202020204" pitchFamily="34" charset="0"/>
                        <a:buChar char="•"/>
                      </a:pPr>
                      <a:r>
                        <a:rPr lang="en-US" sz="1800" baseline="0" dirty="0" err="1" smtClean="0">
                          <a:solidFill>
                            <a:schemeClr val="tx1"/>
                          </a:solidFill>
                        </a:rPr>
                        <a:t>TechFAR</a:t>
                      </a:r>
                      <a:r>
                        <a:rPr lang="en-US" sz="1800" baseline="0" dirty="0" smtClean="0">
                          <a:solidFill>
                            <a:schemeClr val="tx1"/>
                          </a:solidFill>
                        </a:rPr>
                        <a:t> Hub</a:t>
                      </a:r>
                    </a:p>
                    <a:p>
                      <a:pPr marL="182880" indent="-182880">
                        <a:buFont typeface="Arial" panose="020B0604020202020204" pitchFamily="34" charset="0"/>
                        <a:buChar char="•"/>
                      </a:pPr>
                      <a:r>
                        <a:rPr lang="en-US" sz="1800" baseline="0" dirty="0" smtClean="0">
                          <a:solidFill>
                            <a:schemeClr val="tx1"/>
                          </a:solidFill>
                        </a:rPr>
                        <a:t>Group Work</a:t>
                      </a:r>
                    </a:p>
                    <a:p>
                      <a:pPr marL="182880" marR="0" lvl="0" indent="-18288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800" baseline="0" dirty="0" smtClean="0">
                          <a:solidFill>
                            <a:schemeClr val="tx1"/>
                          </a:solidFill>
                        </a:rPr>
                        <a:t>Orientation Review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72298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Activity: Introductions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103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09"/>
  <p:tag name="MMPROD_UIDATA" val="&lt;database version=&quot;10.0&quot;&gt;&lt;object type=&quot;1&quot; unique_id=&quot;10001&quot;&gt;&lt;property id=&quot;20141&quot; value=&quot;Section 8: Equal Employment Opportunity&quot;/&gt;&lt;property id=&quot;20144&quot; value=&quot;1&quot;/&gt;&lt;property id=&quot;20146&quot; value=&quot;0&quot;/&gt;&lt;property id=&quot;20147&quot; value=&quot;0&quot;/&gt;&lt;property id=&quot;20148&quot; value=&quot;5&quot;/&gt;&lt;property id=&quot;20180&quot; value=&quot;0&quot;/&gt;&lt;property id=&quot;20181&quot; value=&quot;1&quot;/&gt;&lt;property id=&quot;20183&quot; value=&quot;1&quot;/&gt;&lt;property id=&quot;20184&quot; value=&quot;7&quot;/&gt;&lt;property id=&quot;20193&quot; value=&quot;-1&quot;/&gt;&lt;property id=&quot;20221&quot; value=&quot;Y:\HUD Learn\Standards and Templates\&quot;/&gt;&lt;property id=&quot;20224&quot; value=&quot;C:\Users\19636\Documents\My Adobe Presentations\Section 8_Equal Employment Opportunity&quot;/&gt;&lt;property id=&quot;20225&quot; value=&quot;C:\Users\31323\Desktop\HUD Final Publishing\Section 8\&quot;/&gt;&lt;property id=&quot;20226&quot; value=&quot;C:\Users\35125\Documents\OMB Digital Services Course\MVP Orientation\Digital Acquisition MVP_Orientation_Day 1_1Aug16_DRAFT.pptx&quot;/&gt;&lt;property id=&quot;20250&quot; value=&quot;0&quot;/&gt;&lt;property id=&quot;20251&quot; value=&quot;0&quot;/&gt;&lt;property id=&quot;20259&quot; value=&quot;0&quot;/&gt;&lt;property id=&quot;20600&quot; value=&quot;0&quot;/&gt;&lt;property id=&quot;20700&quot; value=&quot;0&quot;/&gt;&lt;object type=&quot;2&quot; unique_id=&quot;158526&quot;&gt;&lt;object type=&quot;3&quot; unique_id=&quot;158527&quot;&gt;&lt;property id=&quot;20148&quot; value=&quot;5&quot;/&gt;&lt;property id=&quot;20300&quot; value=&quot;Slide 1 - &amp;quot;Digital Services Contracting Professional Development MVP Program    Orientation&amp;quot;&quot;/&gt;&lt;property id=&quot;20302&quot; value=&quot;1&quot;/&gt;&lt;property id=&quot;20303&quot; value=&quot;HUD LEARN&quot;/&gt;&lt;property id=&quot;20307&quot; value=&quot;256&quot;/&gt;&lt;property id=&quot;20309&quot; value=&quot;158695&quot;/&gt;&lt;property id=&quot;20312&quot; value=&quot;0&quot;/&gt;&lt;property id=&quot;20601&quot; value=&quot;0&quot;/&gt;&lt;/object&gt;&lt;object type=&quot;3&quot; unique_id=&quot;1086815&quot;&gt;&lt;property id=&quot;20148&quot; value=&quot;5&quot;/&gt;&lt;property id=&quot;20300&quot; value=&quot;Slide 2 - &amp;quot;Understanding the Digital Acquisition Need&amp;quot;&quot;/&gt;&lt;property id=&quot;20307&quot; value=&quot;287&quot;/&gt;&lt;/object&gt;&lt;object type=&quot;3&quot; unique_id=&quot;1086816&quot;&gt;&lt;property id=&quot;20148&quot; value=&quot;5&quot;/&gt;&lt;property id=&quot;20300&quot; value=&quot;Slide 3 - &amp;quot;Digital Acquisition Across Government&amp;quot;&quot;/&gt;&lt;property id=&quot;20307&quot; value=&quot;288&quot;/&gt;&lt;/object&gt;&lt;object type=&quot;3&quot; unique_id=&quot;1086818&quot;&gt;&lt;property id=&quot;20148&quot; value=&quot;5&quot;/&gt;&lt;property id=&quot;20300&quot; value=&quot;Slide 5 - &amp;quot;Digital Acquisition Pilot&amp;quot;&quot;/&gt;&lt;property id=&quot;20307&quot; value=&quot;258&quot;/&gt;&lt;/object&gt;&lt;object type=&quot;3&quot; unique_id=&quot;1086819&quot;&gt;&lt;property id=&quot;20148&quot; value=&quot;5&quot;/&gt;&lt;property id=&quot;20300&quot; value=&quot;Slide 7 - &amp;quot;Digital Services Contracting Professional Development Program&amp;quot;&quot;/&gt;&lt;property id=&quot;20307&quot; value=&quot;295&quot;/&gt;&lt;/object&gt;&lt;object type=&quot;3&quot; unique_id=&quot;1086820&quot;&gt;&lt;property id=&quot;20148&quot; value=&quot;5&quot;/&gt;&lt;property id=&quot;20300&quot; value=&quot;Slide 8 - &amp;quot;Orientation Agenda &amp;quot;&quot;/&gt;&lt;property id=&quot;20307&quot; value=&quot;261&quot;/&gt;&lt;/object&gt;&lt;object type=&quot;3&quot; unique_id=&quot;1086821&quot;&gt;&lt;property id=&quot;20148&quot; value=&quot;5&quot;/&gt;&lt;property id=&quot;20300&quot; value=&quot;Slide 9 - &amp;quot;Activity: Introductions&amp;quot;&quot;/&gt;&lt;property id=&quot;20307&quot; value=&quot;293&quot;/&gt;&lt;/object&gt;&lt;object type=&quot;3&quot; unique_id=&quot;1086822&quot;&gt;&lt;property id=&quot;20148&quot; value=&quot;5&quot;/&gt;&lt;property id=&quot;20300&quot; value=&quot;Slide 10 - &amp;quot;Introductions&amp;quot;&quot;/&gt;&lt;property id=&quot;20307&quot; value=&quot;294&quot;/&gt;&lt;/object&gt;&lt;object type=&quot;3&quot; unique_id=&quot;1086823&quot;&gt;&lt;property id=&quot;20148&quot; value=&quot;5&quot;/&gt;&lt;property id=&quot;20300&quot; value=&quot;Slide 11 - &amp;quot;Program Overview&amp;quot;&quot;/&gt;&lt;property id=&quot;20307&quot; value=&quot;264&quot;/&gt;&lt;/object&gt;&lt;object type=&quot;3&quot; unique_id=&quot;1086832&quot;&gt;&lt;property id=&quot;20148&quot; value=&quot;5&quot;/&gt;&lt;property id=&quot;20300&quot; value=&quot;Slide 14 - &amp;quot;Program Grading&amp;quot;&quot;/&gt;&lt;property id=&quot;20307&quot; value=&quot;319&quot;/&gt;&lt;/object&gt;&lt;object type=&quot;3&quot; unique_id=&quot;1086834&quot;&gt;&lt;property id=&quot;20148&quot; value=&quot;5&quot;/&gt;&lt;property id=&quot;20300&quot; value=&quot;Slide 15 - &amp;quot;Navigating the Program&amp;quot;&quot;/&gt;&lt;property id=&quot;20307&quot; value=&quot;271&quot;/&gt;&lt;/object&gt;&lt;object type=&quot;3&quot; unique_id=&quot;1086836&quot;&gt;&lt;property id=&quot;20148&quot; value=&quot;5&quot;/&gt;&lt;property id=&quot;20300&quot; value=&quot;Slide 17 - &amp;quot;Release Rhythm – What You Need To Do&amp;quot;&quot;/&gt;&lt;property id=&quot;20307&quot; value=&quot;298&quot;/&gt;&lt;/object&gt;&lt;object type=&quot;3&quot; unique_id=&quot;1086837&quot;&gt;&lt;property id=&quot;20148&quot; value=&quot;5&quot;/&gt;&lt;property id=&quot;20300&quot; value=&quot;Slide 23 - &amp;quot;Welcome to edX&amp;quot;&quot;/&gt;&lt;property id=&quot;20307&quot; value=&quot;299&quot;/&gt;&lt;/object&gt;&lt;object type=&quot;3&quot; unique_id=&quot;1086838&quot;&gt;&lt;property id=&quot;20148&quot; value=&quot;5&quot;/&gt;&lt;property id=&quot;20300&quot; value=&quot;Slide 24 - &amp;quot;edX – Getting Started&amp;quot;&quot;/&gt;&lt;property id=&quot;20307&quot; value=&quot;300&quot;/&gt;&lt;/object&gt;&lt;object type=&quot;3&quot; unique_id=&quot;1086839&quot;&gt;&lt;property id=&quot;20148&quot; value=&quot;5&quot;/&gt;&lt;property id=&quot;20300&quot; value=&quot;Slide 25 - &amp;quot;The Courseware Home Page &amp;quot;&quot;/&gt;&lt;property id=&quot;20307&quot; value=&quot;301&quot;/&gt;&lt;/object&gt;&lt;object type=&quot;3&quot; unique_id=&quot;1086840&quot;&gt;&lt;property id=&quot;20148&quot; value=&quot;5&quot;/&gt;&lt;property id=&quot;20300&quot; value=&quot;Slide 26 - &amp;quot;Earning Badges&amp;quot;&quot;/&gt;&lt;property id=&quot;20307&quot; value=&quot;321&quot;/&gt;&lt;/object&gt;&lt;object type=&quot;3&quot; unique_id=&quot;1086841&quot;&gt;&lt;property id=&quot;20148&quot; value=&quot;5&quot;/&gt;&lt;property id=&quot;20300&quot; value=&quot;Slide 28 - &amp;quot;The Iteration Planning Meeting Webinar&amp;quot;&quot;/&gt;&lt;property id=&quot;20307&quot; value=&quot;302&quot;/&gt;&lt;/object&gt;&lt;object type=&quot;3&quot; unique_id=&quot;1086842&quot;&gt;&lt;property id=&quot;20148&quot; value=&quot;5&quot;/&gt;&lt;property id=&quot;20300&quot; value=&quot;Slide 29 - &amp;quot;Release Scenario Staging&amp;quot;&quot;/&gt;&lt;property id=&quot;20307&quot; value=&quot;303&quot;/&gt;&lt;/object&gt;&lt;object type=&quot;3&quot; unique_id=&quot;1086843&quot;&gt;&lt;property id=&quot;20148&quot; value=&quot;5&quot;/&gt;&lt;property id=&quot;20300&quot; value=&quot;Slide 30 - &amp;quot;Self-Directed Learning – Reading Articles and Participating in Discussion Boards and Blog Posts&amp;quot;&quot;/&gt;&lt;property id=&quot;20307&quot; value=&quot;305&quot;/&gt;&lt;/object&gt;&lt;object type=&quot;3&quot; unique_id=&quot;1086844&quot;&gt;&lt;property id=&quot;20148&quot; value=&quot;5&quot;/&gt;&lt;property id=&quot;20300&quot; value=&quot;Slide 31 - &amp;quot;Self-Directed Learning - Online Learning&amp;quot;&quot;/&gt;&lt;property id=&quot;20307&quot; value=&quot;304&quot;/&gt;&lt;/object&gt;&lt;object type=&quot;3&quot; unique_id=&quot;1086846&quot;&gt;&lt;property id=&quot;20148&quot; value=&quot;5&quot;/&gt;&lt;property id=&quot;20300&quot; value=&quot;Slide 32 - &amp;quot;Web Conferences&amp;quot;&quot;/&gt;&lt;property id=&quot;20307&quot; value=&quot;308&quot;/&gt;&lt;/object&gt;&lt;object type=&quot;3&quot; unique_id=&quot;1086847&quot;&gt;&lt;property id=&quot;20148&quot; value=&quot;5&quot;/&gt;&lt;property id=&quot;20300&quot; value=&quot;Slide 33 - &amp;quot;Collaborative Classroom Session &amp;quot;&quot;/&gt;&lt;property id=&quot;20307&quot; value=&quot;309&quot;/&gt;&lt;/object&gt;&lt;object type=&quot;3&quot; unique_id=&quot;1086848&quot;&gt;&lt;property id=&quot;20148&quot; value=&quot;5&quot;/&gt;&lt;property id=&quot;20300&quot; value=&quot;Slide 35 - &amp;quot;Opportunities for Apply What You’ve Learned: Acqu-a-thons&amp;quot;&quot;/&gt;&lt;property id=&quot;20307&quot; value=&quot;306&quot;/&gt;&lt;/object&gt;&lt;object type=&quot;3&quot; unique_id=&quot;1086850&quot;&gt;&lt;property id=&quot;20148&quot; value=&quot;5&quot;/&gt;&lt;property id=&quot;20300&quot; value=&quot;Slide 37 - &amp;quot;Shadowing&amp;quot;&quot;/&gt;&lt;property id=&quot;20307&quot; value=&quot;322&quot;/&gt;&lt;/object&gt;&lt;object type=&quot;3&quot; unique_id=&quot;1086854&quot;&gt;&lt;property id=&quot;20148&quot; value=&quot;5&quot;/&gt;&lt;property id=&quot;20300&quot; value=&quot;Slide 38 - &amp;quot;Assessment Opportunities&amp;quot;&quot;/&gt;&lt;property id=&quot;20307&quot; value=&quot;314&quot;/&gt;&lt;/object&gt;&lt;object type=&quot;3&quot; unique_id=&quot;1086856&quot;&gt;&lt;property id=&quot;20148&quot; value=&quot;5&quot;/&gt;&lt;property id=&quot;20300&quot; value=&quot;Slide 39 - &amp;quot;Questions?&amp;quot;&quot;/&gt;&lt;property id=&quot;20307&quot; value=&quot;320&quot;/&gt;&lt;/object&gt;&lt;object type=&quot;3&quot; unique_id=&quot;1086857&quot;&gt;&lt;property id=&quot;20148&quot; value=&quot;5&quot;/&gt;&lt;property id=&quot;20300&quot; value=&quot;Slide 18 - &amp;quot;Morning Break&amp;quot;&quot;/&gt;&lt;property id=&quot;20307&quot; value=&quot;279&quot;/&gt;&lt;/object&gt;&lt;object type=&quot;3&quot; unique_id=&quot;1086859&quot;&gt;&lt;property id=&quot;20148&quot; value=&quot;5&quot;/&gt;&lt;property id=&quot;20300&quot; value=&quot;Slide 42 - &amp;quot;DiSC Assessment Debrief&amp;quot;&quot;/&gt;&lt;property id=&quot;20307&quot; value=&quot;323&quot;/&gt;&lt;/object&gt;&lt;object type=&quot;3&quot; unique_id=&quot;1086861&quot;&gt;&lt;property id=&quot;20148&quot; value=&quot;5&quot;/&gt;&lt;property id=&quot;20300&quot; value=&quot;Slide 64 - &amp;quot;Live Digital Assignment Activity&amp;quot;&quot;/&gt;&lt;property id=&quot;20307&quot; value=&quot;282&quot;/&gt;&lt;/object&gt;&lt;object type=&quot;3&quot; unique_id=&quot;1086862&quot;&gt;&lt;property id=&quot;20148&quot; value=&quot;5&quot;/&gt;&lt;property id=&quot;20300&quot; value=&quot;Slide 59 - &amp;quot;Afternoon Break&amp;quot;&quot;/&gt;&lt;property id=&quot;20307&quot; value=&quot;325&quot;/&gt;&lt;/object&gt;&lt;object type=&quot;3&quot; unique_id=&quot;1086874&quot;&gt;&lt;property id=&quot;20148&quot; value=&quot;5&quot;/&gt;&lt;property id=&quot;20300&quot; value=&quot;Slide 65 - &amp;quot;Preview of Tomorrow&amp;quot;&quot;/&gt;&lt;property id=&quot;20307&quot; value=&quot;283&quot;/&gt;&lt;/object&gt;&lt;object type=&quot;3&quot; unique_id=&quot;1086875&quot;&gt;&lt;property id=&quot;20148&quot; value=&quot;5&quot;/&gt;&lt;property id=&quot;20300&quot; value=&quot;Slide 66 - &amp;quot;Day 2 Agenda&amp;quot;&quot;/&gt;&lt;property id=&quot;20307&quot; value=&quot;284&quot;/&gt;&lt;/object&gt;&lt;object type=&quot;3&quot; unique_id=&quot;1087607&quot;&gt;&lt;property id=&quot;20148&quot; value=&quot;5&quot;/&gt;&lt;property id=&quot;20300&quot; value=&quot;Slide 4 - &amp;quot;OFPP Administrator Rung’s Memoranda&amp;quot;&quot;/&gt;&lt;property id=&quot;20307&quot; value=&quot;330&quot;/&gt;&lt;/object&gt;&lt;object type=&quot;3&quot; unique_id=&quot;1087804&quot;&gt;&lt;property id=&quot;20148&quot; value=&quot;5&quot;/&gt;&lt;property id=&quot;20300&quot; value=&quot;Slide 13 - &amp;quot;Digital Services Contracting Professional  Development Program&amp;quot;&quot;/&gt;&lt;property id=&quot;20307&quot; value=&quot;331&quot;/&gt;&lt;/object&gt;&lt;object type=&quot;3&quot; unique_id=&quot;1088789&quot;&gt;&lt;property id=&quot;20148&quot; value=&quot;5&quot;/&gt;&lt;property id=&quot;20300&quot; value=&quot;Slide 22 - &amp;quot;Program Overview, continued&amp;quot;&quot;/&gt;&lt;property id=&quot;20307&quot; value=&quot;332&quot;/&gt;&lt;/object&gt;&lt;object type=&quot;3&quot; unique_id=&quot;1088997&quot;&gt;&lt;property id=&quot;20148&quot; value=&quot;5&quot;/&gt;&lt;property id=&quot;20300&quot; value=&quot;Slide 36 - &amp;quot;Introduction to the Live Digital Assignment&amp;quot;&quot;/&gt;&lt;property id=&quot;20307&quot; value=&quot;334&quot;/&gt;&lt;/object&gt;&lt;object type=&quot;3&quot; unique_id=&quot;1089423&quot;&gt;&lt;property id=&quot;20148&quot; value=&quot;5&quot;/&gt;&lt;property id=&quot;20300&quot; value=&quot;Slide 61 - &amp;quot;Purpose and Outcome&amp;quot;&quot;/&gt;&lt;property id=&quot;20307&quot; value=&quot;336&quot;/&gt;&lt;/object&gt;&lt;object type=&quot;3&quot; unique_id=&quot;1089424&quot;&gt;&lt;property id=&quot;20148&quot; value=&quot;5&quot;/&gt;&lt;property id=&quot;20300&quot; value=&quot;Slide 62 - &amp;quot;Evaluation Criteria&amp;quot;&quot;/&gt;&lt;property id=&quot;20307&quot; value=&quot;337&quot;/&gt;&lt;/object&gt;&lt;object type=&quot;3&quot; unique_id=&quot;1089425&quot;&gt;&lt;property id=&quot;20148&quot; value=&quot;5&quot;/&gt;&lt;property id=&quot;20300&quot; value=&quot;Slide 63 - &amp;quot;What’s Next?&amp;quot;&quot;/&gt;&lt;property id=&quot;20307&quot; value=&quot;338&quot;/&gt;&lt;/object&gt;&lt;object type=&quot;3&quot; unique_id=&quot;1090810&quot;&gt;&lt;property id=&quot;20148&quot; value=&quot;5&quot;/&gt;&lt;property id=&quot;20300&quot; value=&quot;Slide 43 - &amp;quot;The Value of the DiSC Assessment&amp;quot;&quot;/&gt;&lt;property id=&quot;20307&quot; value=&quot;343&quot;/&gt;&lt;/object&gt;&lt;object type=&quot;3&quot; unique_id=&quot;1090811&quot;&gt;&lt;property id=&quot;20148&quot; value=&quot;5&quot;/&gt;&lt;property id=&quot;20300&quot; value=&quot;Slide 44 - &amp;quot;Introduction to the DiSC Assessment&amp;quot;&quot;/&gt;&lt;property id=&quot;20307&quot; value=&quot;344&quot;/&gt;&lt;/object&gt;&lt;object type=&quot;3&quot; unique_id=&quot;1090812&quot;&gt;&lt;property id=&quot;20148&quot; value=&quot;5&quot;/&gt;&lt;property id=&quot;20300&quot; value=&quot;Slide 45 - &amp;quot;Activity: Plan a Meeting&amp;quot;&quot;/&gt;&lt;property id=&quot;20307&quot; value=&quot;345&quot;/&gt;&lt;/object&gt;&lt;object type=&quot;3&quot; unique_id=&quot;1090813&quot;&gt;&lt;property id=&quot;20148&quot; value=&quot;5&quot;/&gt;&lt;property id=&quot;20300&quot; value=&quot;Slide 46 - &amp;quot;Plan a Meeting Activity Instructions&amp;quot;&quot;/&gt;&lt;property id=&quot;20307&quot; value=&quot;346&quot;/&gt;&lt;/object&gt;&lt;object type=&quot;3&quot; unique_id=&quot;1090814&quot;&gt;&lt;property id=&quot;20148&quot; value=&quot;5&quot;/&gt;&lt;property id=&quot;20300&quot; value=&quot;Slide 47 - &amp;quot;Debrief – What Did You Learn?&amp;quot;&quot;/&gt;&lt;property id=&quot;20307&quot; value=&quot;347&quot;/&gt;&lt;/object&gt;&lt;object type=&quot;3&quot; unique_id=&quot;1090815&quot;&gt;&lt;property id=&quot;20148&quot; value=&quot;5&quot;/&gt;&lt;property id=&quot;20300&quot; value=&quot;Slide 48 - &amp;quot;The Two DiSC Perceptions&amp;quot;&quot;/&gt;&lt;property id=&quot;20307&quot; value=&quot;348&quot;/&gt;&lt;/object&gt;&lt;object type=&quot;3&quot; unique_id=&quot;1090816&quot;&gt;&lt;property id=&quot;20148&quot; value=&quot;5&quot;/&gt;&lt;property id=&quot;20300&quot; value=&quot;Slide 49 - &amp;quot;The Four Dimensions of DiSC&amp;quot;&quot;/&gt;&lt;property id=&quot;20307&quot; value=&quot;349&quot;/&gt;&lt;/object&gt;&lt;object type=&quot;3&quot; unique_id=&quot;1090817&quot;&gt;&lt;property id=&quot;20148&quot; value=&quot;5&quot;/&gt;&lt;property id=&quot;20300&quot; value=&quot;Slide 50 - &amp;quot;DiSC Assessment Report Review:  Stage I – Your DiSC Graph&amp;quot;&quot;/&gt;&lt;property id=&quot;20307&quot; value=&quot;350&quot;/&gt;&lt;/object&gt;&lt;object type=&quot;3&quot; unique_id=&quot;1090818&quot;&gt;&lt;property id=&quot;20148&quot; value=&quot;5&quot;/&gt;&lt;property id=&quot;20300&quot; value=&quot;Slide 51 - &amp;quot;DiSC Assessment Report Review:  Stage II – Your Intensity Index&amp;quot;&quot;/&gt;&lt;property id=&quot;20307&quot; value=&quot;351&quot;/&gt;&lt;/object&gt;&lt;object type=&quot;3&quot; unique_id=&quot;1090819&quot;&gt;&lt;property id=&quot;20148&quot; value=&quot;5&quot;/&gt;&lt;property id=&quot;20300&quot; value=&quot;Slide 52 - &amp;quot;DiSC Assessment Report Review:  Stage III – Your Classical Profile Pattern&amp;quot;&quot;/&gt;&lt;property id=&quot;20307&quot; value=&quot;352&quot;/&gt;&lt;/object&gt;&lt;object type=&quot;3&quot; unique_id=&quot;1090820&quot;&gt;&lt;property id=&quot;20148&quot; value=&quot;5&quot;/&gt;&lt;property id=&quot;20300&quot; value=&quot;Slide 53 - &amp;quot;Dominance&amp;quot;&quot;/&gt;&lt;property id=&quot;20307&quot; value=&quot;353&quot;/&gt;&lt;/object&gt;&lt;object type=&quot;3&quot; unique_id=&quot;1090821&quot;&gt;&lt;property id=&quot;20148&quot; value=&quot;5&quot;/&gt;&lt;property id=&quot;20300&quot; value=&quot;Slide 54 - &amp;quot;Influence&amp;quot;&quot;/&gt;&lt;property id=&quot;20307&quot; value=&quot;354&quot;/&gt;&lt;/object&gt;&lt;object type=&quot;3&quot; unique_id=&quot;1090822&quot;&gt;&lt;property id=&quot;20148&quot; value=&quot;5&quot;/&gt;&lt;property id=&quot;20300&quot; value=&quot;Slide 55 - &amp;quot;Steadiness&amp;quot;&quot;/&gt;&lt;property id=&quot;20307&quot; value=&quot;355&quot;/&gt;&lt;/object&gt;&lt;object type=&quot;3&quot; unique_id=&quot;1090823&quot;&gt;&lt;property id=&quot;20148&quot; value=&quot;5&quot;/&gt;&lt;property id=&quot;20300&quot; value=&quot;Slide 56 - &amp;quot;Conscientiousness&amp;quot;&quot;/&gt;&lt;property id=&quot;20307&quot; value=&quot;356&quot;/&gt;&lt;/object&gt;&lt;object type=&quot;3&quot; unique_id=&quot;1090824&quot;&gt;&lt;property id=&quot;20148&quot; value=&quot;5&quot;/&gt;&lt;property id=&quot;20300&quot; value=&quot;Slide 57 - &amp;quot;Interacting With Other Styles - Tactics&amp;quot;&quot;/&gt;&lt;property id=&quot;20307&quot; value=&quot;357&quot;/&gt;&lt;/object&gt;&lt;object type=&quot;3&quot; unique_id=&quot;1090825&quot;&gt;&lt;property id=&quot;20148&quot; value=&quot;5&quot;/&gt;&lt;property id=&quot;20300&quot; value=&quot;Slide 58 - &amp;quot;Reflect – What Does This Mean for You?&amp;quot;&quot;/&gt;&lt;property id=&quot;20307&quot; value=&quot;358&quot;/&gt;&lt;/object&gt;&lt;object type=&quot;3&quot; unique_id=&quot;1092366&quot;&gt;&lt;property id=&quot;20148&quot; value=&quot;5&quot;/&gt;&lt;property id=&quot;20300&quot; value=&quot;Slide 12 - &amp;quot;Agile Learning Design&amp;quot;&quot;/&gt;&lt;property id=&quot;20307&quot; value=&quot;359&quot;/&gt;&lt;/object&gt;&lt;object type=&quot;3&quot; unique_id=&quot;1092663&quot;&gt;&lt;property id=&quot;20148&quot; value=&quot;5&quot;/&gt;&lt;property id=&quot;20300&quot; value=&quot;Slide 40 - &amp;quot;Lunch&amp;quot;&quot;/&gt;&lt;property id=&quot;20307&quot; value=&quot;360&quot;/&gt;&lt;/object&gt;&lt;object type=&quot;3&quot; unique_id=&quot;1093028&quot;&gt;&lt;property id=&quot;20148&quot; value=&quot;5&quot;/&gt;&lt;property id=&quot;20300&quot; value=&quot;Slide 67 - &amp;quot;Networking Happy Hour!&amp;quot;&quot;/&gt;&lt;property id=&quot;20307&quot; value=&quot;363&quot;/&gt;&lt;/object&gt;&lt;object type=&quot;3&quot; unique_id=&quot;1093519&quot;&gt;&lt;property id=&quot;20148&quot; value=&quot;5&quot;/&gt;&lt;property id=&quot;20300&quot; value=&quot;Slide 20 - &amp;quot;TED Talk with Haley Van Dyck&amp;quot;&quot;/&gt;&lt;property id=&quot;20307&quot; value=&quot;364&quot;/&gt;&lt;/object&gt;&lt;object type=&quot;3&quot; unique_id=&quot;1093520&quot;&gt;&lt;property id=&quot;20148&quot; value=&quot;5&quot;/&gt;&lt;property id=&quot;20300&quot; value=&quot;Slide 21 - &amp;quot;Guest Speaker: Mikey Dickerson&amp;quot;&quot;/&gt;&lt;property id=&quot;20307&quot; value=&quot;365&quot;/&gt;&lt;/object&gt;&lt;object type=&quot;3&quot; unique_id=&quot;1093801&quot;&gt;&lt;property id=&quot;20148&quot; value=&quot;5&quot;/&gt;&lt;property id=&quot;20300&quot; value=&quot;Slide 19 - &amp;quot;Guest Speakers&amp;quot;&quot;/&gt;&lt;property id=&quot;20307&quot; value=&quot;366&quot;/&gt;&lt;/object&gt;&lt;object type=&quot;3&quot; unique_id=&quot;1094234&quot;&gt;&lt;property id=&quot;20148&quot; value=&quot;5&quot;/&gt;&lt;property id=&quot;20300&quot; value=&quot;Slide 6 - &amp;quot;Program Goals&amp;quot;&quot;/&gt;&lt;property id=&quot;20307&quot; value=&quot;367&quot;/&gt;&lt;/object&gt;&lt;object type=&quot;3&quot; unique_id=&quot;1094667&quot;&gt;&lt;property id=&quot;20148&quot; value=&quot;5&quot;/&gt;&lt;property id=&quot;20300&quot; value=&quot;Slide 41 - &amp;quot;Design Overview&amp;quot;&quot;/&gt;&lt;property id=&quot;20307&quot; value=&quot;368&quot;/&gt;&lt;/object&gt;&lt;object type=&quot;3&quot; unique_id=&quot;1094668&quot;&gt;&lt;property id=&quot;20148&quot; value=&quot;5&quot;/&gt;&lt;property id=&quot;20300&quot; value=&quot;Slide 60 - &amp;quot;Live Digital Assignment&amp;quot;&quot;/&gt;&lt;property id=&quot;20307&quot; value=&quot;369&quot;/&gt;&lt;/object&gt;&lt;object type=&quot;3&quot; unique_id=&quot;1094889&quot;&gt;&lt;property id=&quot;20148&quot; value=&quot;5&quot;/&gt;&lt;property id=&quot;20300&quot; value=&quot;Slide 27 - &amp;quot;Olympic Badging&amp;quot;&quot;/&gt;&lt;property id=&quot;20307&quot; value=&quot;370&quot;/&gt;&lt;/object&gt;&lt;object type=&quot;3&quot; unique_id=&quot;1098632&quot;&gt;&lt;property id=&quot;20148&quot; value=&quot;5&quot;/&gt;&lt;property id=&quot;20300&quot; value=&quot;Slide 34 - &amp;quot;Opportunities for Apply What You’ve Learned: SBA Case Study and Threaded Scenario&amp;quot;&quot;/&gt;&lt;property id=&quot;20307&quot; value=&quot;371&quot;/&gt;&lt;/object&gt;&lt;object type=&quot;3&quot; unique_id=&quot;1101453&quot;&gt;&lt;property id=&quot;20148&quot; value=&quot;5&quot;/&gt;&lt;property id=&quot;20300&quot; value=&quot;Slide 16 - &amp;quot;Navigating the Program&amp;quot;&quot;/&gt;&lt;property id=&quot;20307&quot; value=&quot;373&quot;/&gt;&lt;/object&gt;&lt;/object&gt;&lt;object type=&quot;8&quot; unique_id=&quot;158544&quot;&gt;&lt;/object&gt;&lt;object type=&quot;4&quot; unique_id=&quot;158643&quot;&gt;&lt;object type=&quot;5&quot; unique_id=&quot;158695&quot;&gt;&lt;property id=&quot;20149&quot; value=&quot;HUD LEARN&quot;/&gt;&lt;/object&gt;&lt;/object&gt;&lt;object type=&quot;10&quot; unique_id=&quot;158644&quot;&gt;&lt;object type=&quot;11&quot; unique_id=&quot;158645&quot;&gt;&lt;property id=&quot;20180&quot; value=&quot;0&quot;/&gt;&lt;property id=&quot;20181&quot; value=&quot;1&quot;/&gt;&lt;property id=&quot;20183&quot; value=&quot;1&quot;/&gt;&lt;/object&gt;&lt;object type=&quot;12&quot; unique_id=&quot;158646&quot;&gt;&lt;/object&gt;&lt;/object&gt;&lt;/object&gt;&lt;/database&gt;"/>
  <p:tag name="SECTOMILLISECCONVERTED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6F5AFEA0F5F1A4CB0E7ABC4C9340C83" ma:contentTypeVersion="" ma:contentTypeDescription="Create a new document." ma:contentTypeScope="" ma:versionID="4308a6a2672614e48e8ae340f944ee60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b2384c6cc0088fcedbaf6edaf557defa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E51C4BD-313F-4392-A134-2ECE35F86BDF}">
  <ds:schemaRefs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schemas.microsoft.com/office/2006/documentManagement/typ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96A97F37-F081-4D2F-A66A-6B654F02F91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C3A68F1-1F00-4832-9102-E82E92DAE5C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8558</TotalTime>
  <Words>4022</Words>
  <Application>Microsoft Office PowerPoint</Application>
  <PresentationFormat>Widescreen</PresentationFormat>
  <Paragraphs>661</Paragraphs>
  <Slides>67</Slides>
  <Notes>66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67</vt:i4>
      </vt:variant>
    </vt:vector>
  </HeadingPairs>
  <TitlesOfParts>
    <vt:vector size="75" baseType="lpstr">
      <vt:lpstr>Arial</vt:lpstr>
      <vt:lpstr>Calibri</vt:lpstr>
      <vt:lpstr>Calibri Light</vt:lpstr>
      <vt:lpstr>Myriad Pro Light</vt:lpstr>
      <vt:lpstr>Open Sans</vt:lpstr>
      <vt:lpstr>Wingdings</vt:lpstr>
      <vt:lpstr>Office Theme</vt:lpstr>
      <vt:lpstr>1_Office Theme</vt:lpstr>
      <vt:lpstr>Digital Services Contracting Professional Development MVP Program    Orientation</vt:lpstr>
      <vt:lpstr>Understanding the Digital Acquisition Need</vt:lpstr>
      <vt:lpstr>Digital Acquisition Across Government</vt:lpstr>
      <vt:lpstr>OFPP Administrator Rung’s Memoranda</vt:lpstr>
      <vt:lpstr>Digital Acquisition Pilot</vt:lpstr>
      <vt:lpstr>Program Goals</vt:lpstr>
      <vt:lpstr>Digital Services Contracting Professional Development Program</vt:lpstr>
      <vt:lpstr>Orientation Agenda </vt:lpstr>
      <vt:lpstr>Activity: Introductions</vt:lpstr>
      <vt:lpstr>Introductions</vt:lpstr>
      <vt:lpstr>Program Overview</vt:lpstr>
      <vt:lpstr>Agile Learning Design</vt:lpstr>
      <vt:lpstr>Digital Services Contracting Professional  Development Program</vt:lpstr>
      <vt:lpstr>Program Grading</vt:lpstr>
      <vt:lpstr>Navigating the Program</vt:lpstr>
      <vt:lpstr>Navigating the Program</vt:lpstr>
      <vt:lpstr>Release Rhythm – What You Need To Do</vt:lpstr>
      <vt:lpstr>Morning Break</vt:lpstr>
      <vt:lpstr>Guest Speakers</vt:lpstr>
      <vt:lpstr>TED Talk with Haley Van Dyck</vt:lpstr>
      <vt:lpstr>Guest Speaker: Mikey Dickerson (or other digital services leader)</vt:lpstr>
      <vt:lpstr>Program Overview, continued</vt:lpstr>
      <vt:lpstr>Welcome to edX</vt:lpstr>
      <vt:lpstr>edX – Getting Started</vt:lpstr>
      <vt:lpstr>The Courseware Home Page </vt:lpstr>
      <vt:lpstr>Earning Badges</vt:lpstr>
      <vt:lpstr>Olympic Badging</vt:lpstr>
      <vt:lpstr>The Iteration Planning Meeting Webinar</vt:lpstr>
      <vt:lpstr>Release Scenario Staging</vt:lpstr>
      <vt:lpstr>Self-Directed Learning – Reading Articles and Participating in Discussion Boards and Blog Posts</vt:lpstr>
      <vt:lpstr>Self-Directed Learning - Online Learning</vt:lpstr>
      <vt:lpstr>Web Conferences</vt:lpstr>
      <vt:lpstr>Collaborative Classroom Session </vt:lpstr>
      <vt:lpstr>Opportunities for Apply What You’ve Learned: SBA Case Study and Threaded Scenario</vt:lpstr>
      <vt:lpstr>Opportunities for Apply What You’ve Learned: Acqu-a-thons</vt:lpstr>
      <vt:lpstr>Introduction to the Live Digital Assignment</vt:lpstr>
      <vt:lpstr>Shadowing</vt:lpstr>
      <vt:lpstr>Assessment Opportunities</vt:lpstr>
      <vt:lpstr>Questions?</vt:lpstr>
      <vt:lpstr>Lunch</vt:lpstr>
      <vt:lpstr>Design Overview</vt:lpstr>
      <vt:lpstr>DiSC Assessment Debrief</vt:lpstr>
      <vt:lpstr>The Value of the DiSC Assessment</vt:lpstr>
      <vt:lpstr>Introduction to the DiSC Assessment</vt:lpstr>
      <vt:lpstr>Activity: Plan a Meeting</vt:lpstr>
      <vt:lpstr>Plan a Meeting Activity Instructions</vt:lpstr>
      <vt:lpstr>Debrief – What Did You Learn?</vt:lpstr>
      <vt:lpstr>The Two DiSC Perceptions</vt:lpstr>
      <vt:lpstr>The Four Dimensions of DiSC</vt:lpstr>
      <vt:lpstr>DiSC Assessment Report Review:  Stage I – Your DiSC Graph</vt:lpstr>
      <vt:lpstr>DiSC Assessment Report Review:  Stage II – Your Intensity Index</vt:lpstr>
      <vt:lpstr>DiSC Assessment Report Review:  Stage III – Your Classical Profile Pattern</vt:lpstr>
      <vt:lpstr>Dominance</vt:lpstr>
      <vt:lpstr>Influence</vt:lpstr>
      <vt:lpstr>Steadiness</vt:lpstr>
      <vt:lpstr>Conscientiousness</vt:lpstr>
      <vt:lpstr>Interacting With Other Styles - Tactics</vt:lpstr>
      <vt:lpstr>Reflect – What Does This Mean for You?</vt:lpstr>
      <vt:lpstr>Afternoon Break</vt:lpstr>
      <vt:lpstr>Live Digital Assignment</vt:lpstr>
      <vt:lpstr>Purpose and Outcome</vt:lpstr>
      <vt:lpstr>Evaluation Criteria</vt:lpstr>
      <vt:lpstr>What’s Next?</vt:lpstr>
      <vt:lpstr>Live Digital Assignment Activity</vt:lpstr>
      <vt:lpstr>Preview of Tomorrow</vt:lpstr>
      <vt:lpstr>Day 2 Agenda</vt:lpstr>
      <vt:lpstr>Networking Happy Hour!</vt:lpstr>
    </vt:vector>
  </TitlesOfParts>
  <Company>Windows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Liska, Damian</dc:creator>
  <cp:lastModifiedBy>Maravilla, Brent A. EOP/OMB</cp:lastModifiedBy>
  <cp:revision>417</cp:revision>
  <cp:lastPrinted>2015-10-15T15:46:03Z</cp:lastPrinted>
  <dcterms:created xsi:type="dcterms:W3CDTF">2015-09-18T18:18:02Z</dcterms:created>
  <dcterms:modified xsi:type="dcterms:W3CDTF">2017-04-21T18:49:41Z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0x01010086F5AFEA0F5F1A4CB0E7ABC4C9340C83</vt:lpwstr>
  </property>
</Properties>
</file>